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gif" ContentType="image/gi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294" r:id="rId2"/>
    <p:sldId id="295" r:id="rId3"/>
    <p:sldId id="502" r:id="rId4"/>
    <p:sldId id="297" r:id="rId5"/>
    <p:sldId id="298" r:id="rId6"/>
    <p:sldId id="537" r:id="rId7"/>
    <p:sldId id="505" r:id="rId8"/>
    <p:sldId id="504" r:id="rId9"/>
    <p:sldId id="515" r:id="rId10"/>
    <p:sldId id="507" r:id="rId11"/>
    <p:sldId id="516" r:id="rId12"/>
    <p:sldId id="314" r:id="rId13"/>
    <p:sldId id="509" r:id="rId14"/>
    <p:sldId id="311" r:id="rId15"/>
    <p:sldId id="510" r:id="rId16"/>
    <p:sldId id="312" r:id="rId17"/>
    <p:sldId id="304" r:id="rId18"/>
    <p:sldId id="372" r:id="rId19"/>
    <p:sldId id="305" r:id="rId20"/>
    <p:sldId id="307" r:id="rId21"/>
    <p:sldId id="309" r:id="rId22"/>
    <p:sldId id="503" r:id="rId23"/>
    <p:sldId id="484" r:id="rId24"/>
    <p:sldId id="512" r:id="rId25"/>
    <p:sldId id="514" r:id="rId26"/>
    <p:sldId id="485" r:id="rId27"/>
    <p:sldId id="313" r:id="rId28"/>
    <p:sldId id="289" r:id="rId29"/>
    <p:sldId id="316" r:id="rId30"/>
    <p:sldId id="508" r:id="rId31"/>
    <p:sldId id="328" r:id="rId32"/>
    <p:sldId id="486" r:id="rId33"/>
    <p:sldId id="487" r:id="rId34"/>
    <p:sldId id="288" r:id="rId35"/>
    <p:sldId id="455" r:id="rId36"/>
    <p:sldId id="457" r:id="rId37"/>
    <p:sldId id="482" r:id="rId38"/>
    <p:sldId id="493" r:id="rId39"/>
    <p:sldId id="511" r:id="rId40"/>
    <p:sldId id="513" r:id="rId41"/>
    <p:sldId id="527" r:id="rId42"/>
    <p:sldId id="528" r:id="rId43"/>
    <p:sldId id="525" r:id="rId44"/>
    <p:sldId id="526" r:id="rId45"/>
    <p:sldId id="387" r:id="rId46"/>
    <p:sldId id="494" r:id="rId47"/>
    <p:sldId id="386" r:id="rId48"/>
    <p:sldId id="317" r:id="rId49"/>
    <p:sldId id="420" r:id="rId50"/>
    <p:sldId id="388" r:id="rId51"/>
    <p:sldId id="389" r:id="rId52"/>
    <p:sldId id="318" r:id="rId53"/>
    <p:sldId id="326" r:id="rId54"/>
    <p:sldId id="320" r:id="rId55"/>
    <p:sldId id="321" r:id="rId56"/>
    <p:sldId id="322" r:id="rId57"/>
    <p:sldId id="495" r:id="rId58"/>
    <p:sldId id="496" r:id="rId59"/>
    <p:sldId id="497" r:id="rId60"/>
    <p:sldId id="498" r:id="rId61"/>
    <p:sldId id="499" r:id="rId62"/>
    <p:sldId id="500" r:id="rId63"/>
    <p:sldId id="323" r:id="rId64"/>
    <p:sldId id="501" r:id="rId65"/>
    <p:sldId id="327" r:id="rId66"/>
    <p:sldId id="473" r:id="rId67"/>
    <p:sldId id="529" r:id="rId68"/>
    <p:sldId id="530" r:id="rId69"/>
    <p:sldId id="531" r:id="rId70"/>
    <p:sldId id="532" r:id="rId71"/>
    <p:sldId id="533" r:id="rId72"/>
    <p:sldId id="534" r:id="rId73"/>
    <p:sldId id="535" r:id="rId74"/>
    <p:sldId id="536" r:id="rId75"/>
    <p:sldId id="329" r:id="rId76"/>
    <p:sldId id="492" r:id="rId77"/>
    <p:sldId id="330" r:id="rId78"/>
    <p:sldId id="331" r:id="rId79"/>
    <p:sldId id="332" r:id="rId80"/>
    <p:sldId id="336" r:id="rId81"/>
    <p:sldId id="337" r:id="rId82"/>
    <p:sldId id="338" r:id="rId83"/>
    <p:sldId id="339" r:id="rId84"/>
    <p:sldId id="341" r:id="rId85"/>
    <p:sldId id="342" r:id="rId86"/>
    <p:sldId id="343" r:id="rId87"/>
    <p:sldId id="344" r:id="rId88"/>
    <p:sldId id="345" r:id="rId89"/>
    <p:sldId id="347" r:id="rId90"/>
    <p:sldId id="390" r:id="rId91"/>
    <p:sldId id="391" r:id="rId92"/>
    <p:sldId id="393" r:id="rId93"/>
    <p:sldId id="380" r:id="rId94"/>
    <p:sldId id="349" r:id="rId95"/>
    <p:sldId id="353" r:id="rId96"/>
    <p:sldId id="279" r:id="rId97"/>
    <p:sldId id="354" r:id="rId98"/>
    <p:sldId id="280" r:id="rId99"/>
    <p:sldId id="423" r:id="rId100"/>
    <p:sldId id="400" r:id="rId101"/>
    <p:sldId id="401" r:id="rId102"/>
    <p:sldId id="402" r:id="rId103"/>
    <p:sldId id="403" r:id="rId104"/>
    <p:sldId id="407" r:id="rId105"/>
    <p:sldId id="408" r:id="rId106"/>
    <p:sldId id="483" r:id="rId107"/>
    <p:sldId id="404" r:id="rId108"/>
    <p:sldId id="431" r:id="rId109"/>
    <p:sldId id="488" r:id="rId110"/>
    <p:sldId id="506" r:id="rId111"/>
    <p:sldId id="489" r:id="rId112"/>
    <p:sldId id="490" r:id="rId113"/>
    <p:sldId id="491" r:id="rId11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5F70EE7C-03BD-8440-85E3-9A06238FE962}">
          <p14:sldIdLst>
            <p14:sldId id="294"/>
            <p14:sldId id="295"/>
            <p14:sldId id="502"/>
            <p14:sldId id="297"/>
            <p14:sldId id="298"/>
            <p14:sldId id="537"/>
            <p14:sldId id="505"/>
            <p14:sldId id="504"/>
            <p14:sldId id="515"/>
            <p14:sldId id="507"/>
            <p14:sldId id="516"/>
            <p14:sldId id="314"/>
            <p14:sldId id="509"/>
            <p14:sldId id="311"/>
            <p14:sldId id="510"/>
            <p14:sldId id="312"/>
            <p14:sldId id="304"/>
            <p14:sldId id="372"/>
            <p14:sldId id="305"/>
            <p14:sldId id="307"/>
            <p14:sldId id="309"/>
            <p14:sldId id="503"/>
            <p14:sldId id="484"/>
            <p14:sldId id="512"/>
            <p14:sldId id="514"/>
            <p14:sldId id="485"/>
            <p14:sldId id="313"/>
            <p14:sldId id="289"/>
            <p14:sldId id="316"/>
            <p14:sldId id="508"/>
            <p14:sldId id="328"/>
            <p14:sldId id="486"/>
            <p14:sldId id="487"/>
            <p14:sldId id="288"/>
            <p14:sldId id="455"/>
            <p14:sldId id="457"/>
            <p14:sldId id="482"/>
            <p14:sldId id="493"/>
            <p14:sldId id="511"/>
            <p14:sldId id="513"/>
            <p14:sldId id="527"/>
            <p14:sldId id="528"/>
            <p14:sldId id="525"/>
            <p14:sldId id="526"/>
            <p14:sldId id="387"/>
            <p14:sldId id="494"/>
            <p14:sldId id="386"/>
            <p14:sldId id="317"/>
            <p14:sldId id="420"/>
            <p14:sldId id="388"/>
            <p14:sldId id="389"/>
            <p14:sldId id="318"/>
            <p14:sldId id="326"/>
            <p14:sldId id="320"/>
            <p14:sldId id="321"/>
            <p14:sldId id="322"/>
            <p14:sldId id="495"/>
            <p14:sldId id="496"/>
            <p14:sldId id="497"/>
            <p14:sldId id="498"/>
            <p14:sldId id="499"/>
            <p14:sldId id="500"/>
            <p14:sldId id="323"/>
            <p14:sldId id="501"/>
            <p14:sldId id="327"/>
            <p14:sldId id="473"/>
            <p14:sldId id="529"/>
            <p14:sldId id="530"/>
            <p14:sldId id="531"/>
            <p14:sldId id="532"/>
            <p14:sldId id="533"/>
            <p14:sldId id="534"/>
            <p14:sldId id="535"/>
            <p14:sldId id="536"/>
            <p14:sldId id="329"/>
            <p14:sldId id="492"/>
            <p14:sldId id="330"/>
            <p14:sldId id="331"/>
            <p14:sldId id="332"/>
            <p14:sldId id="336"/>
            <p14:sldId id="337"/>
            <p14:sldId id="338"/>
            <p14:sldId id="339"/>
            <p14:sldId id="341"/>
            <p14:sldId id="342"/>
            <p14:sldId id="343"/>
            <p14:sldId id="344"/>
            <p14:sldId id="345"/>
            <p14:sldId id="347"/>
            <p14:sldId id="390"/>
            <p14:sldId id="391"/>
            <p14:sldId id="393"/>
            <p14:sldId id="380"/>
            <p14:sldId id="349"/>
            <p14:sldId id="353"/>
            <p14:sldId id="279"/>
            <p14:sldId id="354"/>
            <p14:sldId id="280"/>
            <p14:sldId id="423"/>
            <p14:sldId id="400"/>
            <p14:sldId id="401"/>
            <p14:sldId id="402"/>
            <p14:sldId id="403"/>
            <p14:sldId id="407"/>
            <p14:sldId id="408"/>
            <p14:sldId id="483"/>
            <p14:sldId id="404"/>
            <p14:sldId id="431"/>
            <p14:sldId id="488"/>
            <p14:sldId id="506"/>
            <p14:sldId id="489"/>
            <p14:sldId id="490"/>
            <p14:sldId id="491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6951" autoAdjust="0"/>
    <p:restoredTop sz="94660"/>
  </p:normalViewPr>
  <p:slideViewPr>
    <p:cSldViewPr snapToGrid="0" snapToObjects="1">
      <p:cViewPr varScale="1">
        <p:scale>
          <a:sx n="120" d="100"/>
          <a:sy n="120" d="100"/>
        </p:scale>
        <p:origin x="-112" y="-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80" d="100"/>
        <a:sy n="80" d="100"/>
      </p:scale>
      <p:origin x="0" y="196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20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101" Type="http://schemas.openxmlformats.org/officeDocument/2006/relationships/slide" Target="slides/slide100.xml"/><Relationship Id="rId102" Type="http://schemas.openxmlformats.org/officeDocument/2006/relationships/slide" Target="slides/slide101.xml"/><Relationship Id="rId103" Type="http://schemas.openxmlformats.org/officeDocument/2006/relationships/slide" Target="slides/slide102.xml"/><Relationship Id="rId104" Type="http://schemas.openxmlformats.org/officeDocument/2006/relationships/slide" Target="slides/slide103.xml"/><Relationship Id="rId105" Type="http://schemas.openxmlformats.org/officeDocument/2006/relationships/slide" Target="slides/slide104.xml"/><Relationship Id="rId106" Type="http://schemas.openxmlformats.org/officeDocument/2006/relationships/slide" Target="slides/slide105.xml"/><Relationship Id="rId107" Type="http://schemas.openxmlformats.org/officeDocument/2006/relationships/slide" Target="slides/slide106.xml"/><Relationship Id="rId108" Type="http://schemas.openxmlformats.org/officeDocument/2006/relationships/slide" Target="slides/slide107.xml"/><Relationship Id="rId109" Type="http://schemas.openxmlformats.org/officeDocument/2006/relationships/slide" Target="slides/slide108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00" Type="http://schemas.openxmlformats.org/officeDocument/2006/relationships/slide" Target="slides/slide99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110" Type="http://schemas.openxmlformats.org/officeDocument/2006/relationships/slide" Target="slides/slide109.xml"/><Relationship Id="rId111" Type="http://schemas.openxmlformats.org/officeDocument/2006/relationships/slide" Target="slides/slide110.xml"/><Relationship Id="rId112" Type="http://schemas.openxmlformats.org/officeDocument/2006/relationships/slide" Target="slides/slide111.xml"/><Relationship Id="rId113" Type="http://schemas.openxmlformats.org/officeDocument/2006/relationships/slide" Target="slides/slide112.xml"/><Relationship Id="rId114" Type="http://schemas.openxmlformats.org/officeDocument/2006/relationships/slide" Target="slides/slide113.xml"/><Relationship Id="rId115" Type="http://schemas.openxmlformats.org/officeDocument/2006/relationships/notesMaster" Target="notesMasters/notesMaster1.xml"/><Relationship Id="rId116" Type="http://schemas.openxmlformats.org/officeDocument/2006/relationships/printerSettings" Target="printerSettings/printerSettings1.bin"/><Relationship Id="rId117" Type="http://schemas.openxmlformats.org/officeDocument/2006/relationships/presProps" Target="presProps.xml"/><Relationship Id="rId118" Type="http://schemas.openxmlformats.org/officeDocument/2006/relationships/viewProps" Target="viewProps.xml"/><Relationship Id="rId119" Type="http://schemas.openxmlformats.org/officeDocument/2006/relationships/theme" Target="theme/theme1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C28257-9B79-374C-B461-E536ABF465EC}" type="datetimeFigureOut">
              <a:rPr lang="en-US" smtClean="0"/>
              <a:t>9/30/15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9B5191-46FD-1B40-9276-18E5603A6AD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63533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5509B27-5784-5D40-AC93-239E9A44AB97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68131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5FD74-C850-F541-A740-1AFF75D1157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707CFD-EA60-2843-BCB8-6285F43A9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929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229600" cy="733983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56811" y="1016400"/>
            <a:ext cx="8229600" cy="5209381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5FD74-C850-F541-A740-1AFF75D1157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707CFD-EA60-2843-BCB8-6285F43A9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80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  <a:prstGeom prst="rect">
            <a:avLst/>
          </a:prstGeo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5FD74-C850-F541-A740-1AFF75D1157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707CFD-EA60-2843-BCB8-6285F43A9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10220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229600" cy="733983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16400"/>
            <a:ext cx="8229600" cy="5209381"/>
          </a:xfrm>
          <a:prstGeom prst="rect">
            <a:avLst/>
          </a:prstGeom>
        </p:spPr>
        <p:txBody>
          <a:bodyPr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5FD74-C850-F541-A740-1AFF75D1157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707CFD-EA60-2843-BCB8-6285F43A9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32611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5FD74-C850-F541-A740-1AFF75D1157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707CFD-EA60-2843-BCB8-6285F43A9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3219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229600" cy="733983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5FD74-C850-F541-A740-1AFF75D1157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707CFD-EA60-2843-BCB8-6285F43A9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12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229600" cy="733983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5FD74-C850-F541-A740-1AFF75D1157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707CFD-EA60-2843-BCB8-6285F43A9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1512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229600" cy="733983"/>
          </a:xfrm>
          <a:prstGeom prst="rect">
            <a:avLst/>
          </a:prstGeo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5FD74-C850-F541-A740-1AFF75D1157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707CFD-EA60-2843-BCB8-6285F43A9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81152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5FD74-C850-F541-A740-1AFF75D1157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707CFD-EA60-2843-BCB8-6285F43A9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746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5FD74-C850-F541-A740-1AFF75D1157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707CFD-EA60-2843-BCB8-6285F43A9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2995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b-NO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195FD74-C850-F541-A740-1AFF75D11571}" type="datetimeFigureOut">
              <a:rPr lang="en-US" smtClean="0"/>
              <a:t>9/30/15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D8707CFD-EA60-2843-BCB8-6285F43A91F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1712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457200" y="70556"/>
            <a:ext cx="8445554" cy="5913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8" name="Text Placeholder 2"/>
          <p:cNvSpPr>
            <a:spLocks noGrp="1"/>
          </p:cNvSpPr>
          <p:nvPr>
            <p:ph type="body" idx="1"/>
          </p:nvPr>
        </p:nvSpPr>
        <p:spPr>
          <a:xfrm>
            <a:off x="457200" y="1016400"/>
            <a:ext cx="8445553" cy="5375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text</a:t>
            </a:r>
            <a:r>
              <a:rPr lang="nb-NO" dirty="0" smtClean="0"/>
              <a:t> styles</a:t>
            </a:r>
          </a:p>
          <a:p>
            <a:pPr lvl="1"/>
            <a:r>
              <a:rPr lang="nb-NO" dirty="0" smtClean="0"/>
              <a:t>Second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2"/>
            <a:r>
              <a:rPr lang="nb-NO" dirty="0" smtClean="0"/>
              <a:t>Third </a:t>
            </a:r>
            <a:r>
              <a:rPr lang="nb-NO" dirty="0" err="1" smtClean="0"/>
              <a:t>level</a:t>
            </a:r>
            <a:endParaRPr lang="nb-NO" dirty="0" smtClean="0"/>
          </a:p>
          <a:p>
            <a:pPr lvl="3"/>
            <a:r>
              <a:rPr lang="nb-NO" dirty="0" err="1" smtClean="0"/>
              <a:t>Fourth</a:t>
            </a:r>
            <a:r>
              <a:rPr lang="nb-NO" dirty="0" smtClean="0"/>
              <a:t> </a:t>
            </a:r>
            <a:r>
              <a:rPr lang="nb-NO" dirty="0" err="1" smtClean="0"/>
              <a:t>level</a:t>
            </a:r>
            <a:endParaRPr lang="nb-NO" dirty="0" smtClean="0"/>
          </a:p>
        </p:txBody>
      </p:sp>
      <p:sp>
        <p:nvSpPr>
          <p:cNvPr id="9" name="Rectangle 8"/>
          <p:cNvSpPr/>
          <p:nvPr userDrawn="1"/>
        </p:nvSpPr>
        <p:spPr>
          <a:xfrm>
            <a:off x="-7764" y="-3"/>
            <a:ext cx="221436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226123" y="755912"/>
            <a:ext cx="8922564" cy="2605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4759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chapmanb/bcbio.variation/wiki/Normalized-variant-representation" TargetMode="Externa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1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getsatisfaction.com/gsa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getsatisfaction.com/gsa" TargetMode="External"/><Relationship Id="rId4" Type="http://schemas.openxmlformats.org/officeDocument/2006/relationships/hyperlink" Target="http://www.broadinstitute.org/gsa/wiki/index.php/Mark_A._DePristo" TargetMode="External"/><Relationship Id="rId5" Type="http://schemas.openxmlformats.org/officeDocument/2006/relationships/hyperlink" Target="http://www.broadinstitute.org/gsa/wiki/index.php/Eric_Banks" TargetMode="External"/><Relationship Id="rId6" Type="http://schemas.openxmlformats.org/officeDocument/2006/relationships/hyperlink" Target="http://www.broadinstitute.org/gsa/wiki/index.php/Guillermo_del_Angel" TargetMode="External"/><Relationship Id="rId7" Type="http://schemas.openxmlformats.org/officeDocument/2006/relationships/hyperlink" Target="http://www.broadinstitute.org/gsa/wiki/index.php/Ryan_Poplin" TargetMode="External"/><Relationship Id="rId8" Type="http://schemas.openxmlformats.org/officeDocument/2006/relationships/hyperlink" Target="http://www.broadinstitute.org/gsa/wiki/index.php/Kiran_Garimella" TargetMode="External"/><Relationship Id="rId9" Type="http://schemas.openxmlformats.org/officeDocument/2006/relationships/hyperlink" Target="http://www.broadinstitute.org/~carneiro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roadinstitute.org/gsa/wiki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www.broadinstitute.org/gsa/wiki/index.php/The_DBSNP_rod" TargetMode="Externa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4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3" Type="http://schemas.openxmlformats.org/officeDocument/2006/relationships/image" Target="../media/image28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en.wikipedia.org/wiki/FASTQ_format" TargetMode="Externa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Relationship Id="rId3" Type="http://schemas.openxmlformats.org/officeDocument/2006/relationships/image" Target="../media/image37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hannonlab.cshl.edu/fastx_toolkit/" TargetMode="Externa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Relationship Id="rId3" Type="http://schemas.openxmlformats.org/officeDocument/2006/relationships/image" Target="../media/image42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4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7.png"/><Relationship Id="rId3" Type="http://schemas.openxmlformats.org/officeDocument/2006/relationships/image" Target="../media/image44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9.png"/><Relationship Id="rId3" Type="http://schemas.openxmlformats.org/officeDocument/2006/relationships/image" Target="../media/image50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inuxcommand.org/learning_the_shell.php%23contents" TargetMode="External"/><Relationship Id="rId4" Type="http://schemas.openxmlformats.org/officeDocument/2006/relationships/hyperlink" Target="http://www.tuxfiles.org/linuxhelp/cli.html" TargetMode="External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korflab.ucdavis.edu/Unix_and_Perl/" TargetMode="Externa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55.png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gif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2.png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emf"/><Relationship Id="rId3" Type="http://schemas.openxmlformats.org/officeDocument/2006/relationships/image" Target="../media/image64.emf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6.png"/><Relationship Id="rId3" Type="http://schemas.openxmlformats.org/officeDocument/2006/relationships/image" Target="../media/image67.png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png"/><Relationship Id="rId3" Type="http://schemas.openxmlformats.org/officeDocument/2006/relationships/image" Target="../media/image69.png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dirty="0" smtClean="0"/>
              <a:t>Variant Calling </a:t>
            </a:r>
            <a:br>
              <a:rPr lang="en-US" dirty="0" smtClean="0"/>
            </a:br>
            <a:r>
              <a:rPr lang="en-US" dirty="0" smtClean="0"/>
              <a:t>(using High-throughput Sequencing Data)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October 2015</a:t>
            </a:r>
            <a:endParaRPr lang="en-US" dirty="0"/>
          </a:p>
        </p:txBody>
      </p:sp>
      <p:pic>
        <p:nvPicPr>
          <p:cNvPr id="4" name="Picture 3" descr="NSC_logo_original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6086009"/>
            <a:ext cx="1607824" cy="342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596" y="5568817"/>
            <a:ext cx="1246620" cy="115566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91145" y="5917984"/>
            <a:ext cx="2467055" cy="510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55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-1"/>
            <a:ext cx="9158005" cy="645287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0" y="6304528"/>
            <a:ext cx="9144000" cy="55347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023651" y="-1"/>
            <a:ext cx="4120349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997721" y="204392"/>
            <a:ext cx="4315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effectLst>
                  <a:glow>
                    <a:schemeClr val="bg1"/>
                  </a:glow>
                </a:effectLst>
              </a:rPr>
              <a:t>Humans and other multicellular organisms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501803" y="3305790"/>
            <a:ext cx="28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effectLst>
                  <a:glow>
                    <a:schemeClr val="bg1"/>
                  </a:glow>
                </a:effectLst>
              </a:rPr>
              <a:t>* Self-assembling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5501803" y="3597266"/>
            <a:ext cx="28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effectLst>
                  <a:glow>
                    <a:schemeClr val="bg1"/>
                  </a:glow>
                </a:effectLst>
              </a:rPr>
              <a:t>* Self-repairing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5501803" y="3888742"/>
            <a:ext cx="28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effectLst>
                  <a:glow>
                    <a:schemeClr val="bg1"/>
                  </a:glow>
                </a:effectLst>
              </a:rPr>
              <a:t>* Self-operating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5101220" y="5975657"/>
            <a:ext cx="40709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effectLst>
                  <a:glow>
                    <a:schemeClr val="bg1"/>
                  </a:glow>
                </a:effectLst>
              </a:rPr>
              <a:t>The full information underlying this system is stored in the DNA of EVERY cel</a:t>
            </a:r>
            <a:r>
              <a:rPr lang="en-US">
                <a:solidFill>
                  <a:srgbClr val="FFFFFF"/>
                </a:solidFill>
                <a:effectLst>
                  <a:glow>
                    <a:schemeClr val="bg1"/>
                  </a:glow>
                </a:effectLst>
              </a:rPr>
              <a:t>l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501803" y="4763171"/>
            <a:ext cx="28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effectLst>
                  <a:glow>
                    <a:schemeClr val="bg1"/>
                  </a:glow>
                </a:effectLst>
              </a:rPr>
              <a:t>* Social and spiritual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5501803" y="4471694"/>
            <a:ext cx="28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effectLst>
                  <a:glow>
                    <a:schemeClr val="bg1"/>
                  </a:glow>
                </a:effectLst>
              </a:rPr>
              <a:t>* Self-aware</a:t>
            </a:r>
          </a:p>
        </p:txBody>
      </p:sp>
      <p:pic>
        <p:nvPicPr>
          <p:cNvPr id="21" name="Picture 20" descr="spermEgg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5949" y="997095"/>
            <a:ext cx="1834724" cy="1196961"/>
          </a:xfrm>
          <a:prstGeom prst="rect">
            <a:avLst/>
          </a:prstGeom>
        </p:spPr>
      </p:pic>
      <p:pic>
        <p:nvPicPr>
          <p:cNvPr id="22" name="Picture 21" descr="embryo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909" y="1257582"/>
            <a:ext cx="936474" cy="936474"/>
          </a:xfrm>
          <a:prstGeom prst="rect">
            <a:avLst/>
          </a:prstGeom>
        </p:spPr>
      </p:pic>
      <p:pic>
        <p:nvPicPr>
          <p:cNvPr id="23" name="Picture 22" descr="man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7465" y="1696317"/>
            <a:ext cx="824245" cy="760842"/>
          </a:xfrm>
          <a:prstGeom prst="rect">
            <a:avLst/>
          </a:prstGeom>
        </p:spPr>
      </p:pic>
      <p:pic>
        <p:nvPicPr>
          <p:cNvPr id="24" name="Picture 23" descr="ladiesAndGent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5083" y="978627"/>
            <a:ext cx="699832" cy="645999"/>
          </a:xfrm>
          <a:prstGeom prst="rect">
            <a:avLst/>
          </a:prstGeom>
        </p:spPr>
      </p:pic>
      <p:pic>
        <p:nvPicPr>
          <p:cNvPr id="26" name="Picture 25" descr="ladiesAndGents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4294" y="1373317"/>
            <a:ext cx="699832" cy="645999"/>
          </a:xfrm>
          <a:prstGeom prst="rect">
            <a:avLst/>
          </a:prstGeom>
        </p:spPr>
      </p:pic>
      <p:sp>
        <p:nvSpPr>
          <p:cNvPr id="27" name="TextBox 26"/>
          <p:cNvSpPr txBox="1"/>
          <p:nvPr/>
        </p:nvSpPr>
        <p:spPr>
          <a:xfrm>
            <a:off x="5145014" y="2989733"/>
            <a:ext cx="3619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  <a:effectLst>
                  <a:glow>
                    <a:schemeClr val="bg1"/>
                  </a:glow>
                </a:effectLst>
              </a:rPr>
              <a:t>A reproducing system which is:</a:t>
            </a:r>
          </a:p>
        </p:txBody>
      </p:sp>
      <p:sp>
        <p:nvSpPr>
          <p:cNvPr id="29" name="Right Arrow 28"/>
          <p:cNvSpPr/>
          <p:nvPr/>
        </p:nvSpPr>
        <p:spPr>
          <a:xfrm>
            <a:off x="5633179" y="1645635"/>
            <a:ext cx="204376" cy="11679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ight Arrow 29"/>
          <p:cNvSpPr/>
          <p:nvPr/>
        </p:nvSpPr>
        <p:spPr>
          <a:xfrm>
            <a:off x="7113997" y="1645635"/>
            <a:ext cx="204376" cy="11679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Arrow 30"/>
          <p:cNvSpPr/>
          <p:nvPr/>
        </p:nvSpPr>
        <p:spPr>
          <a:xfrm>
            <a:off x="8463433" y="1645635"/>
            <a:ext cx="204376" cy="116794"/>
          </a:xfrm>
          <a:prstGeom prst="rightArrow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5493787" y="4180218"/>
            <a:ext cx="28466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rgbClr val="FFFFFF"/>
                </a:solidFill>
                <a:effectLst>
                  <a:glow>
                    <a:schemeClr val="bg1"/>
                  </a:glow>
                </a:effectLst>
              </a:rPr>
              <a:t>* Self-upgrading</a:t>
            </a:r>
          </a:p>
        </p:txBody>
      </p:sp>
    </p:spTree>
    <p:extLst>
      <p:ext uri="{BB962C8B-B14F-4D97-AF65-F5344CB8AC3E}">
        <p14:creationId xmlns:p14="http://schemas.microsoft.com/office/powerpoint/2010/main" val="33325226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021_generatingReports.bash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Time to see how we can do some of this in practice</a:t>
            </a:r>
          </a:p>
          <a:p>
            <a:endParaRPr lang="en-US"/>
          </a:p>
          <a:p>
            <a:r>
              <a:rPr lang="en-US"/>
              <a:t>Walk through the fastq and SAM/BAM part of the practical</a:t>
            </a:r>
          </a:p>
          <a:p>
            <a:endParaRPr lang="en-US"/>
          </a:p>
          <a:p>
            <a:r>
              <a:rPr lang="en-US"/>
              <a:t>Stop when we get to VCF part!</a:t>
            </a:r>
          </a:p>
          <a:p>
            <a:endParaRPr lang="en-US"/>
          </a:p>
          <a:p>
            <a:r>
              <a:rPr lang="en-US" b="1"/>
              <a:t>Walk through this together with instructor</a:t>
            </a:r>
          </a:p>
        </p:txBody>
      </p:sp>
    </p:spTree>
    <p:extLst>
      <p:ext uri="{BB962C8B-B14F-4D97-AF65-F5344CB8AC3E}">
        <p14:creationId xmlns:p14="http://schemas.microsoft.com/office/powerpoint/2010/main" val="1665056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VCF file - basics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033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VCF format</a:t>
            </a:r>
            <a:endParaRPr lang="en-US" dirty="0"/>
          </a:p>
        </p:txBody>
      </p:sp>
      <p:pic>
        <p:nvPicPr>
          <p:cNvPr id="6" name="Picture 5" descr="Screen shot 2012-05-24 at 11.02.1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70" y="1778000"/>
            <a:ext cx="8674100" cy="32893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564716" y="2012450"/>
            <a:ext cx="16164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Meta data: definitions of tags used elsewhere in data lines</a:t>
            </a:r>
            <a:endParaRPr lang="en-US" b="1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6416263" y="1633054"/>
            <a:ext cx="16495" cy="2507314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6717116" y="3715394"/>
            <a:ext cx="161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Header line</a:t>
            </a:r>
            <a:endParaRPr lang="en-US" b="1" dirty="0"/>
          </a:p>
        </p:txBody>
      </p:sp>
      <p:cxnSp>
        <p:nvCxnSpPr>
          <p:cNvPr id="12" name="Straight Arrow Connector 11"/>
          <p:cNvCxnSpPr>
            <a:stCxn id="10" idx="1"/>
          </p:cNvCxnSpPr>
          <p:nvPr/>
        </p:nvCxnSpPr>
        <p:spPr>
          <a:xfrm flipH="1">
            <a:off x="5278160" y="3900060"/>
            <a:ext cx="1438956" cy="35577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4799826" y="5451361"/>
            <a:ext cx="16164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Data lines</a:t>
            </a:r>
            <a:endParaRPr lang="en-US" b="1" dirty="0"/>
          </a:p>
        </p:txBody>
      </p:sp>
      <p:cxnSp>
        <p:nvCxnSpPr>
          <p:cNvPr id="14" name="Straight Arrow Connector 13"/>
          <p:cNvCxnSpPr/>
          <p:nvPr/>
        </p:nvCxnSpPr>
        <p:spPr>
          <a:xfrm flipH="1" flipV="1">
            <a:off x="3360870" y="5067300"/>
            <a:ext cx="1438956" cy="57550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2420687" y="6156644"/>
            <a:ext cx="23791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Variant columns</a:t>
            </a:r>
            <a:endParaRPr lang="en-US" b="1" dirty="0"/>
          </a:p>
        </p:txBody>
      </p:sp>
      <p:sp>
        <p:nvSpPr>
          <p:cNvPr id="17" name="TextBox 16"/>
          <p:cNvSpPr txBox="1"/>
          <p:nvPr/>
        </p:nvSpPr>
        <p:spPr>
          <a:xfrm>
            <a:off x="6872435" y="6095370"/>
            <a:ext cx="207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Genotype columns</a:t>
            </a:r>
            <a:endParaRPr lang="en-US" b="1" dirty="0"/>
          </a:p>
        </p:txBody>
      </p:sp>
      <p:cxnSp>
        <p:nvCxnSpPr>
          <p:cNvPr id="18" name="Straight Connector 17"/>
          <p:cNvCxnSpPr/>
          <p:nvPr/>
        </p:nvCxnSpPr>
        <p:spPr>
          <a:xfrm flipH="1">
            <a:off x="327565" y="6123738"/>
            <a:ext cx="6088698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 flipH="1">
            <a:off x="6917963" y="6131505"/>
            <a:ext cx="1768837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282220" y="6581001"/>
            <a:ext cx="2764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nb-NO" sz="1200" dirty="0" smtClean="0"/>
              <a:t>The SAM format </a:t>
            </a:r>
            <a:r>
              <a:rPr lang="nb-NO" sz="1200" dirty="0" err="1" smtClean="0"/>
              <a:t>specification</a:t>
            </a:r>
            <a:endParaRPr lang="pl-PL" sz="1200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36585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Columns of data lines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16400"/>
            <a:ext cx="8229600" cy="5635225"/>
          </a:xfrm>
        </p:spPr>
        <p:txBody>
          <a:bodyPr>
            <a:normAutofit fontScale="92500"/>
          </a:bodyPr>
          <a:lstStyle/>
          <a:p>
            <a:r>
              <a:rPr lang="en-US" b="1" dirty="0" smtClean="0"/>
              <a:t>CHROMO:</a:t>
            </a:r>
            <a:r>
              <a:rPr lang="en-US" dirty="0" smtClean="0"/>
              <a:t> chromosome / contig</a:t>
            </a:r>
          </a:p>
          <a:p>
            <a:r>
              <a:rPr lang="en-US" b="1" dirty="0" smtClean="0"/>
              <a:t>POS:</a:t>
            </a:r>
            <a:r>
              <a:rPr lang="en-US" dirty="0" smtClean="0"/>
              <a:t> the reference position with the 1</a:t>
            </a:r>
            <a:r>
              <a:rPr lang="en-US" baseline="30000" dirty="0" smtClean="0"/>
              <a:t>st</a:t>
            </a:r>
            <a:r>
              <a:rPr lang="en-US" dirty="0" smtClean="0"/>
              <a:t> base having position 1</a:t>
            </a:r>
          </a:p>
          <a:p>
            <a:r>
              <a:rPr lang="en-US" b="1" dirty="0" smtClean="0"/>
              <a:t>ID:</a:t>
            </a:r>
            <a:r>
              <a:rPr lang="en-US" dirty="0" smtClean="0"/>
              <a:t> an id; </a:t>
            </a:r>
            <a:r>
              <a:rPr lang="en-US" dirty="0" err="1" smtClean="0"/>
              <a:t>rs</a:t>
            </a:r>
            <a:r>
              <a:rPr lang="en-US" dirty="0" smtClean="0"/>
              <a:t> number if </a:t>
            </a:r>
            <a:r>
              <a:rPr lang="en-US" dirty="0" err="1" smtClean="0"/>
              <a:t>dbSNP</a:t>
            </a:r>
            <a:r>
              <a:rPr lang="en-US" dirty="0" smtClean="0"/>
              <a:t> variant</a:t>
            </a:r>
          </a:p>
          <a:p>
            <a:r>
              <a:rPr lang="en-US" b="1" dirty="0" smtClean="0"/>
              <a:t>REF:</a:t>
            </a:r>
            <a:r>
              <a:rPr lang="en-US" dirty="0" smtClean="0"/>
              <a:t> reference base.</a:t>
            </a:r>
          </a:p>
          <a:p>
            <a:pPr lvl="1"/>
            <a:r>
              <a:rPr lang="en-US" dirty="0" smtClean="0"/>
              <a:t>The value in POS refers to the position of the first base in the string</a:t>
            </a:r>
          </a:p>
          <a:p>
            <a:pPr lvl="1"/>
            <a:r>
              <a:rPr lang="en-US" dirty="0" smtClean="0"/>
              <a:t>for </a:t>
            </a:r>
            <a:r>
              <a:rPr lang="en-US" dirty="0" err="1" smtClean="0"/>
              <a:t>indels</a:t>
            </a:r>
            <a:r>
              <a:rPr lang="en-US" dirty="0" smtClean="0"/>
              <a:t>, the reference string must include the base before the event (and this must be reflected in POS)</a:t>
            </a:r>
          </a:p>
          <a:p>
            <a:r>
              <a:rPr lang="en-US" b="1" dirty="0" smtClean="0"/>
              <a:t>ALT:</a:t>
            </a:r>
            <a:r>
              <a:rPr lang="en-US" dirty="0" smtClean="0"/>
              <a:t> comma </a:t>
            </a:r>
            <a:r>
              <a:rPr lang="en-US" dirty="0" err="1" smtClean="0"/>
              <a:t>sepearated</a:t>
            </a:r>
            <a:r>
              <a:rPr lang="en-US" dirty="0" smtClean="0"/>
              <a:t> list of alternate non-ref alleles called on at least one of the samples</a:t>
            </a:r>
          </a:p>
          <a:p>
            <a:pPr lvl="1"/>
            <a:r>
              <a:rPr lang="en-US" dirty="0" smtClean="0"/>
              <a:t>if no alternate alleles then the missing value should be used “.”</a:t>
            </a:r>
          </a:p>
          <a:p>
            <a:r>
              <a:rPr lang="en-US" b="1" dirty="0" smtClean="0"/>
              <a:t>QUAL:</a:t>
            </a:r>
            <a:r>
              <a:rPr lang="en-US" dirty="0" smtClean="0"/>
              <a:t> </a:t>
            </a:r>
            <a:r>
              <a:rPr lang="en-US" dirty="0" err="1" smtClean="0"/>
              <a:t>phred</a:t>
            </a:r>
            <a:r>
              <a:rPr lang="en-US" dirty="0" smtClean="0"/>
              <a:t>-scaled quality score of the assertion made in ALT (whether variant or non-variant)</a:t>
            </a:r>
          </a:p>
          <a:p>
            <a:r>
              <a:rPr lang="en-US" b="1" dirty="0" smtClean="0"/>
              <a:t>FILTER:</a:t>
            </a:r>
            <a:r>
              <a:rPr lang="en-US" dirty="0" smtClean="0"/>
              <a:t> PASS if the position has passed all filters (defined in meta-data).</a:t>
            </a:r>
          </a:p>
          <a:p>
            <a:r>
              <a:rPr lang="en-US" b="1" dirty="0" smtClean="0"/>
              <a:t>INFO:</a:t>
            </a:r>
            <a:r>
              <a:rPr lang="en-US" dirty="0" smtClean="0"/>
              <a:t> additional information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82220" y="6581001"/>
            <a:ext cx="2764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nb-NO" sz="1200" dirty="0" smtClean="0"/>
              <a:t>The SAM format </a:t>
            </a:r>
            <a:r>
              <a:rPr lang="nb-NO" sz="1200" dirty="0" err="1" smtClean="0"/>
              <a:t>specification</a:t>
            </a:r>
            <a:endParaRPr lang="pl-PL" sz="1200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81126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 and ALT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220" y="6581001"/>
            <a:ext cx="2764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nb-NO" sz="1200" dirty="0" smtClean="0"/>
              <a:t>The SAM format </a:t>
            </a:r>
            <a:r>
              <a:rPr lang="nb-NO" sz="1200" dirty="0" err="1" smtClean="0"/>
              <a:t>specification</a:t>
            </a:r>
            <a:endParaRPr lang="pl-PL" sz="1200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94733" y="1720473"/>
            <a:ext cx="185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Reference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558745" y="1736323"/>
            <a:ext cx="470658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  t  C  g  a  &gt;&gt; C is reference base</a:t>
            </a:r>
          </a:p>
          <a:p>
            <a:endParaRPr lang="en-US" sz="2400"/>
          </a:p>
          <a:p>
            <a:r>
              <a:rPr lang="en-US" sz="2400"/>
              <a:t>a  t  </a:t>
            </a:r>
            <a:r>
              <a:rPr lang="en-US" sz="2400" b="1">
                <a:solidFill>
                  <a:srgbClr val="FF0000"/>
                </a:solidFill>
              </a:rPr>
              <a:t>G </a:t>
            </a:r>
            <a:r>
              <a:rPr lang="en-US" sz="2400"/>
              <a:t> g  a  &gt;&gt; C is a G</a:t>
            </a:r>
          </a:p>
          <a:p>
            <a:endParaRPr lang="en-US" sz="2400"/>
          </a:p>
          <a:p>
            <a:r>
              <a:rPr lang="en-US" sz="2400"/>
              <a:t>a  t  </a:t>
            </a:r>
            <a:r>
              <a:rPr lang="en-US" sz="2400" b="1">
                <a:solidFill>
                  <a:srgbClr val="FF0000"/>
                </a:solidFill>
              </a:rPr>
              <a:t>– </a:t>
            </a:r>
            <a:r>
              <a:rPr lang="en-US" sz="2400"/>
              <a:t> g  a  &gt;&gt; C is deleted</a:t>
            </a:r>
          </a:p>
          <a:p>
            <a:endParaRPr lang="en-US" sz="2400"/>
          </a:p>
          <a:p>
            <a:r>
              <a:rPr lang="en-US" sz="2400"/>
              <a:t>a  t  C</a:t>
            </a:r>
            <a:r>
              <a:rPr lang="en-US" sz="2400" b="1">
                <a:solidFill>
                  <a:srgbClr val="FF0000"/>
                </a:solidFill>
              </a:rPr>
              <a:t>a</a:t>
            </a:r>
            <a:r>
              <a:rPr lang="en-US" sz="2400"/>
              <a:t>g  a  &gt;&gt; A is inserted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519354" y="2433734"/>
            <a:ext cx="265568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lain" startAt="20"/>
            </a:pPr>
            <a:r>
              <a:rPr lang="en-US" sz="2400"/>
              <a:t>  3   .   C   G</a:t>
            </a:r>
          </a:p>
          <a:p>
            <a:endParaRPr lang="en-US" sz="2400"/>
          </a:p>
          <a:p>
            <a:r>
              <a:rPr lang="en-US" sz="2400"/>
              <a:t>20   </a:t>
            </a:r>
            <a:r>
              <a:rPr lang="en-US" sz="2400" b="1">
                <a:solidFill>
                  <a:srgbClr val="FF0000"/>
                </a:solidFill>
              </a:rPr>
              <a:t>2</a:t>
            </a:r>
            <a:r>
              <a:rPr lang="en-US" sz="2400"/>
              <a:t>   .  TC   T</a:t>
            </a:r>
          </a:p>
          <a:p>
            <a:endParaRPr lang="en-US" sz="2400"/>
          </a:p>
          <a:p>
            <a:r>
              <a:rPr lang="en-US" sz="2400"/>
              <a:t>20   3   .   C   CA</a:t>
            </a:r>
          </a:p>
        </p:txBody>
      </p:sp>
      <p:sp>
        <p:nvSpPr>
          <p:cNvPr id="8" name="Right Arrow 7"/>
          <p:cNvSpPr/>
          <p:nvPr/>
        </p:nvSpPr>
        <p:spPr>
          <a:xfrm>
            <a:off x="4981222" y="2610556"/>
            <a:ext cx="1157111" cy="18344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ight Arrow 8"/>
          <p:cNvSpPr/>
          <p:nvPr/>
        </p:nvSpPr>
        <p:spPr>
          <a:xfrm>
            <a:off x="5020734" y="3355618"/>
            <a:ext cx="1157111" cy="18344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060246" y="4086569"/>
            <a:ext cx="1157111" cy="18344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07973" y="1993638"/>
            <a:ext cx="132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REF   ALT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94733" y="2465535"/>
            <a:ext cx="185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Variant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733" y="3182375"/>
            <a:ext cx="185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Variant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4733" y="3870993"/>
            <a:ext cx="185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Variant</a:t>
            </a:r>
          </a:p>
        </p:txBody>
      </p:sp>
      <p:sp>
        <p:nvSpPr>
          <p:cNvPr id="4" name="Rectangle 3"/>
          <p:cNvSpPr/>
          <p:nvPr/>
        </p:nvSpPr>
        <p:spPr>
          <a:xfrm>
            <a:off x="282220" y="1720473"/>
            <a:ext cx="56258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183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 and ALT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94733" y="1570268"/>
            <a:ext cx="185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Reference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558745" y="1586118"/>
            <a:ext cx="470658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a  t  C  g  a  &gt;&gt; C is reference base</a:t>
            </a:r>
          </a:p>
          <a:p>
            <a:endParaRPr lang="en-US" sz="2400"/>
          </a:p>
          <a:p>
            <a:r>
              <a:rPr lang="en-US" sz="2400"/>
              <a:t>a  t  </a:t>
            </a:r>
            <a:r>
              <a:rPr lang="en-US" sz="2400" b="1">
                <a:solidFill>
                  <a:srgbClr val="FF0000"/>
                </a:solidFill>
              </a:rPr>
              <a:t>G </a:t>
            </a:r>
            <a:r>
              <a:rPr lang="en-US" sz="2400"/>
              <a:t> g  a  &gt;&gt; C is a G</a:t>
            </a:r>
          </a:p>
          <a:p>
            <a:endParaRPr lang="en-US" sz="2400"/>
          </a:p>
          <a:p>
            <a:r>
              <a:rPr lang="en-US" sz="2400"/>
              <a:t>a  t  </a:t>
            </a:r>
            <a:r>
              <a:rPr lang="en-US" sz="2400" b="1">
                <a:solidFill>
                  <a:srgbClr val="FF0000"/>
                </a:solidFill>
              </a:rPr>
              <a:t>– </a:t>
            </a:r>
            <a:r>
              <a:rPr lang="en-US" sz="2400"/>
              <a:t> g  a  &gt;&gt; C is deleted</a:t>
            </a:r>
          </a:p>
          <a:p>
            <a:endParaRPr lang="en-US" sz="2400"/>
          </a:p>
        </p:txBody>
      </p:sp>
      <p:sp>
        <p:nvSpPr>
          <p:cNvPr id="8" name="TextBox 7"/>
          <p:cNvSpPr txBox="1"/>
          <p:nvPr/>
        </p:nvSpPr>
        <p:spPr>
          <a:xfrm>
            <a:off x="6488315" y="2283529"/>
            <a:ext cx="26556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20   3   .   C   G</a:t>
            </a:r>
          </a:p>
          <a:p>
            <a:endParaRPr lang="en-US" sz="2400"/>
          </a:p>
          <a:p>
            <a:r>
              <a:rPr lang="en-US" sz="2400" b="1"/>
              <a:t>20</a:t>
            </a:r>
            <a:r>
              <a:rPr lang="en-US" sz="2400" b="1">
                <a:solidFill>
                  <a:srgbClr val="FF0000"/>
                </a:solidFill>
              </a:rPr>
              <a:t>   2</a:t>
            </a:r>
            <a:r>
              <a:rPr lang="en-US" sz="2400"/>
              <a:t>   .  TC   T</a:t>
            </a:r>
          </a:p>
          <a:p>
            <a:endParaRPr lang="en-US" sz="2400"/>
          </a:p>
        </p:txBody>
      </p:sp>
      <p:sp>
        <p:nvSpPr>
          <p:cNvPr id="9" name="Right Arrow 8"/>
          <p:cNvSpPr/>
          <p:nvPr/>
        </p:nvSpPr>
        <p:spPr>
          <a:xfrm>
            <a:off x="4981222" y="2460351"/>
            <a:ext cx="1157111" cy="18344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ight Arrow 9"/>
          <p:cNvSpPr/>
          <p:nvPr/>
        </p:nvSpPr>
        <p:spPr>
          <a:xfrm>
            <a:off x="5020734" y="3205413"/>
            <a:ext cx="1157111" cy="18344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407973" y="1843433"/>
            <a:ext cx="132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REF   ALT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4733" y="2315330"/>
            <a:ext cx="185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Variant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94733" y="3032170"/>
            <a:ext cx="18582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Variant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3273" y="4235106"/>
            <a:ext cx="54427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To represent both in the same record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6488315" y="4258005"/>
            <a:ext cx="26556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20</a:t>
            </a:r>
            <a:r>
              <a:rPr lang="en-US" sz="2400" b="1">
                <a:solidFill>
                  <a:srgbClr val="FF0000"/>
                </a:solidFill>
              </a:rPr>
              <a:t>   2</a:t>
            </a:r>
            <a:r>
              <a:rPr lang="en-US" sz="2400"/>
              <a:t>   .  TC   </a:t>
            </a:r>
            <a:r>
              <a:rPr lang="en-US" sz="2400" b="1">
                <a:solidFill>
                  <a:srgbClr val="FF0000"/>
                </a:solidFill>
              </a:rPr>
              <a:t>T,TG</a:t>
            </a:r>
          </a:p>
          <a:p>
            <a:endParaRPr lang="en-US" sz="2400"/>
          </a:p>
        </p:txBody>
      </p:sp>
      <p:sp>
        <p:nvSpPr>
          <p:cNvPr id="19" name="TextBox 18"/>
          <p:cNvSpPr txBox="1"/>
          <p:nvPr/>
        </p:nvSpPr>
        <p:spPr>
          <a:xfrm>
            <a:off x="7407973" y="3817909"/>
            <a:ext cx="13211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REF   ALT</a:t>
            </a:r>
          </a:p>
        </p:txBody>
      </p:sp>
      <p:sp>
        <p:nvSpPr>
          <p:cNvPr id="20" name="Right Arrow 19"/>
          <p:cNvSpPr/>
          <p:nvPr/>
        </p:nvSpPr>
        <p:spPr>
          <a:xfrm>
            <a:off x="5036584" y="4409248"/>
            <a:ext cx="1157111" cy="183444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282220" y="1649128"/>
            <a:ext cx="5625881" cy="46166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000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Comparing VCF files: normalisation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/>
              <a:t>The VCF format is quite precise but still leaves room for representing one variant in multiple ways</a:t>
            </a:r>
          </a:p>
          <a:p>
            <a:pPr lvl="1"/>
            <a:r>
              <a:rPr lang="en-US"/>
              <a:t>VCF files need normalisation before comparison</a:t>
            </a:r>
          </a:p>
          <a:p>
            <a:pPr lvl="1"/>
            <a:endParaRPr lang="en-US"/>
          </a:p>
          <a:p>
            <a:r>
              <a:rPr lang="en-US" b="1">
                <a:solidFill>
                  <a:srgbClr val="FF0000"/>
                </a:solidFill>
              </a:rPr>
              <a:t>Parsimony</a:t>
            </a:r>
          </a:p>
          <a:p>
            <a:pPr lvl="1"/>
            <a:r>
              <a:rPr lang="en-US"/>
              <a:t>Pos: 5, Ref: ATC, Alt: AT</a:t>
            </a:r>
          </a:p>
          <a:p>
            <a:pPr lvl="1"/>
            <a:r>
              <a:rPr lang="en-US" b="1"/>
              <a:t>Or</a:t>
            </a:r>
            <a:r>
              <a:rPr lang="en-US"/>
              <a:t> Pos: 6, Ref: TC, Alt: T  &gt;&gt; most parsimonious</a:t>
            </a:r>
          </a:p>
          <a:p>
            <a:r>
              <a:rPr lang="en-US" b="1">
                <a:solidFill>
                  <a:srgbClr val="FF0000"/>
                </a:solidFill>
              </a:rPr>
              <a:t>Left alignment</a:t>
            </a:r>
            <a:r>
              <a:rPr lang="en-US"/>
              <a:t>, suppose context: pos 8, ref: ATTTT, T deletion</a:t>
            </a:r>
          </a:p>
          <a:p>
            <a:pPr lvl="1"/>
            <a:r>
              <a:rPr lang="en-US"/>
              <a:t>Pos: 10, Ref: TT, Alt: T</a:t>
            </a:r>
          </a:p>
          <a:p>
            <a:pPr lvl="1"/>
            <a:r>
              <a:rPr lang="en-US" b="1"/>
              <a:t>Or </a:t>
            </a:r>
            <a:r>
              <a:rPr lang="en-US"/>
              <a:t>Pos: 8, Ref: AT, Alt: A &gt;&gt; left aligned</a:t>
            </a:r>
          </a:p>
          <a:p>
            <a:r>
              <a:rPr lang="en-US" b="1">
                <a:solidFill>
                  <a:srgbClr val="FF0000"/>
                </a:solidFill>
              </a:rPr>
              <a:t>MNP on separate lines</a:t>
            </a:r>
          </a:p>
          <a:p>
            <a:pPr lvl="1"/>
            <a:r>
              <a:rPr lang="en-US"/>
              <a:t>150 TCT CCC</a:t>
            </a:r>
          </a:p>
          <a:p>
            <a:pPr lvl="1"/>
            <a:r>
              <a:rPr lang="en-US"/>
              <a:t>Can be decomposed into two records: 150 T C AND 152 T C </a:t>
            </a:r>
          </a:p>
          <a:p>
            <a:pPr lvl="1"/>
            <a:endParaRPr lang="en-US"/>
          </a:p>
          <a:p>
            <a:r>
              <a:rPr lang="en-US" b="1"/>
              <a:t>One should also ensure that the same reference naming is used in both comparison files and that both files have the same sort order</a:t>
            </a:r>
          </a:p>
          <a:p>
            <a:endParaRPr lang="en-US"/>
          </a:p>
          <a:p>
            <a:r>
              <a:rPr lang="en-US"/>
              <a:t>More details at: </a:t>
            </a:r>
            <a:r>
              <a:rPr lang="en-US">
                <a:hlinkClick r:id="rId2"/>
              </a:rPr>
              <a:t>https://github.com/chapmanb/bcbio.variation/wiki/Normalized-variant-representation</a:t>
            </a:r>
            <a:r>
              <a:rPr lang="en-US"/>
              <a:t> and http://genome.sph.umich.edu/wiki/Variant_Normalization</a:t>
            </a:r>
          </a:p>
        </p:txBody>
      </p:sp>
    </p:spTree>
    <p:extLst>
      <p:ext uri="{BB962C8B-B14F-4D97-AF65-F5344CB8AC3E}">
        <p14:creationId xmlns:p14="http://schemas.microsoft.com/office/powerpoint/2010/main" val="399033835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021_generatingReports.bash (part II: VCF file)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Time to take a look at the VCF part of the practical</a:t>
            </a:r>
          </a:p>
          <a:p>
            <a:pPr marL="0" indent="0">
              <a:buNone/>
            </a:pPr>
            <a:endParaRPr lang="en-US"/>
          </a:p>
          <a:p>
            <a:r>
              <a:rPr lang="en-US" b="1"/>
              <a:t>Do this together</a:t>
            </a:r>
          </a:p>
        </p:txBody>
      </p:sp>
    </p:spTree>
    <p:extLst>
      <p:ext uri="{BB962C8B-B14F-4D97-AF65-F5344CB8AC3E}">
        <p14:creationId xmlns:p14="http://schemas.microsoft.com/office/powerpoint/2010/main" val="42112156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P</a:t>
            </a:r>
            <a:r>
              <a:rPr lang="en-US" dirty="0" smtClean="0"/>
              <a:t>ractical 022_workingWithFormats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manipulation of:</a:t>
            </a:r>
          </a:p>
          <a:p>
            <a:pPr lvl="1"/>
            <a:r>
              <a:rPr lang="en-US" dirty="0"/>
              <a:t>SAM/BAM</a:t>
            </a:r>
          </a:p>
          <a:p>
            <a:pPr lvl="1"/>
            <a:r>
              <a:rPr lang="en-US" dirty="0"/>
              <a:t>VCF</a:t>
            </a:r>
          </a:p>
          <a:p>
            <a:endParaRPr lang="en-US" dirty="0"/>
          </a:p>
          <a:p>
            <a:r>
              <a:rPr lang="en-US" b="1" dirty="0"/>
              <a:t>Walk through this together</a:t>
            </a:r>
          </a:p>
        </p:txBody>
      </p:sp>
    </p:spTree>
    <p:extLst>
      <p:ext uri="{BB962C8B-B14F-4D97-AF65-F5344CB8AC3E}">
        <p14:creationId xmlns:p14="http://schemas.microsoft.com/office/powerpoint/2010/main" val="41303680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174717"/>
            <a:ext cx="8229600" cy="733983"/>
          </a:xfrm>
        </p:spPr>
        <p:txBody>
          <a:bodyPr>
            <a:normAutofit fontScale="90000"/>
          </a:bodyPr>
          <a:lstStyle/>
          <a:p>
            <a:pPr algn="ctr"/>
            <a:r>
              <a:rPr lang="en-US" sz="6000" b="1"/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41565584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 </a:t>
            </a:r>
            <a:r>
              <a:rPr lang="en-US" b="1"/>
              <a:t>why</a:t>
            </a:r>
            <a:r>
              <a:rPr lang="en-US"/>
              <a:t> variant calling?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To known the DNA sequence</a:t>
            </a:r>
          </a:p>
          <a:p>
            <a:endParaRPr lang="en-US"/>
          </a:p>
          <a:p>
            <a:r>
              <a:rPr lang="en-US"/>
              <a:t>Why is the DNA sequence of interest?</a:t>
            </a:r>
          </a:p>
          <a:p>
            <a:endParaRPr lang="en-US"/>
          </a:p>
          <a:p>
            <a:pPr lvl="1"/>
            <a:r>
              <a:rPr lang="en-US"/>
              <a:t>Because it is the genetic blueprint, driving a large fraction of the higher level phenotypes (protein, network, cell, organ, behaviour, disease)</a:t>
            </a:r>
          </a:p>
          <a:p>
            <a:pPr lvl="1"/>
            <a:endParaRPr lang="en-US"/>
          </a:p>
          <a:p>
            <a:pPr lvl="1"/>
            <a:r>
              <a:rPr lang="en-US"/>
              <a:t>Because it is product of evolution and thus contains information:</a:t>
            </a:r>
          </a:p>
          <a:p>
            <a:pPr lvl="2"/>
            <a:r>
              <a:rPr lang="en-US"/>
              <a:t>about the evolutionary process</a:t>
            </a:r>
          </a:p>
          <a:p>
            <a:pPr lvl="2"/>
            <a:r>
              <a:rPr lang="en-US"/>
              <a:t>about the populations which have evolved</a:t>
            </a:r>
          </a:p>
        </p:txBody>
      </p:sp>
    </p:spTree>
    <p:extLst>
      <p:ext uri="{BB962C8B-B14F-4D97-AF65-F5344CB8AC3E}">
        <p14:creationId xmlns:p14="http://schemas.microsoft.com/office/powerpoint/2010/main" val="234824244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Overview of </a:t>
            </a:r>
            <a:r>
              <a:rPr lang="en-US" dirty="0" smtClean="0"/>
              <a:t>topics (not in chrono order)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438" y="1075082"/>
            <a:ext cx="7462011" cy="4954410"/>
          </a:xfrm>
        </p:spPr>
        <p:txBody>
          <a:bodyPr>
            <a:normAutofit/>
          </a:bodyPr>
          <a:lstStyle/>
          <a:p>
            <a:r>
              <a:rPr lang="en-US" dirty="0" smtClean="0"/>
              <a:t>Software and datasets setup and intro</a:t>
            </a:r>
          </a:p>
          <a:p>
            <a:r>
              <a:rPr lang="en-US" dirty="0" err="1" smtClean="0"/>
              <a:t>Fastq</a:t>
            </a:r>
            <a:r>
              <a:rPr lang="en-US" dirty="0" smtClean="0"/>
              <a:t> format</a:t>
            </a:r>
          </a:p>
          <a:p>
            <a:r>
              <a:rPr lang="en-US" dirty="0" smtClean="0"/>
              <a:t>Read mapping (SAM/BAM format)</a:t>
            </a:r>
          </a:p>
          <a:p>
            <a:r>
              <a:rPr lang="en-US" dirty="0" smtClean="0"/>
              <a:t>IGV</a:t>
            </a:r>
          </a:p>
          <a:p>
            <a:r>
              <a:rPr lang="en-US" dirty="0" smtClean="0"/>
              <a:t>Variant calling (VCF format)</a:t>
            </a:r>
          </a:p>
          <a:p>
            <a:r>
              <a:rPr lang="en-US" dirty="0"/>
              <a:t>Metrics reports (</a:t>
            </a:r>
            <a:r>
              <a:rPr lang="en-US" dirty="0" err="1"/>
              <a:t>esp</a:t>
            </a:r>
            <a:r>
              <a:rPr lang="en-US" dirty="0"/>
              <a:t> coverage – BED format)</a:t>
            </a:r>
          </a:p>
          <a:p>
            <a:r>
              <a:rPr lang="en-US" dirty="0"/>
              <a:t>Alignment </a:t>
            </a:r>
            <a:r>
              <a:rPr lang="en-US" dirty="0" smtClean="0"/>
              <a:t>refinement</a:t>
            </a:r>
          </a:p>
          <a:p>
            <a:r>
              <a:rPr lang="en-US" dirty="0" smtClean="0"/>
              <a:t>Base quality score recalibration</a:t>
            </a:r>
            <a:endParaRPr lang="en-US" dirty="0"/>
          </a:p>
          <a:p>
            <a:r>
              <a:rPr lang="en-US" dirty="0"/>
              <a:t>Variant annotation and functional </a:t>
            </a:r>
            <a:r>
              <a:rPr lang="en-US" dirty="0" smtClean="0"/>
              <a:t>filtration</a:t>
            </a:r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 smtClean="0"/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4310367" y="2594381"/>
            <a:ext cx="4833633" cy="3812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50141743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Comparison of different programs (optional)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16400"/>
            <a:ext cx="8229600" cy="5615822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Comparison analysis of algorithms for next-generation sequencing read alignment, </a:t>
            </a:r>
            <a:r>
              <a:rPr lang="en-US" dirty="0" err="1" smtClean="0">
                <a:solidFill>
                  <a:srgbClr val="FF0000"/>
                </a:solidFill>
              </a:rPr>
              <a:t>Ruffalo</a:t>
            </a:r>
            <a:r>
              <a:rPr lang="en-US" dirty="0" smtClean="0">
                <a:solidFill>
                  <a:srgbClr val="FF0000"/>
                </a:solidFill>
              </a:rPr>
              <a:t> et al. 2011</a:t>
            </a:r>
          </a:p>
          <a:p>
            <a:pPr lvl="1"/>
            <a:r>
              <a:rPr lang="en-US" dirty="0" smtClean="0"/>
              <a:t>generate genome in </a:t>
            </a:r>
            <a:r>
              <a:rPr lang="en-US" dirty="0" err="1" smtClean="0"/>
              <a:t>silico</a:t>
            </a:r>
            <a:r>
              <a:rPr lang="en-US" dirty="0" smtClean="0"/>
              <a:t> with certain </a:t>
            </a:r>
            <a:r>
              <a:rPr lang="en-US" dirty="0" err="1" smtClean="0"/>
              <a:t>indel</a:t>
            </a:r>
            <a:r>
              <a:rPr lang="en-US" dirty="0" smtClean="0"/>
              <a:t> properties (size and frequency)</a:t>
            </a:r>
          </a:p>
          <a:p>
            <a:pPr lvl="1"/>
            <a:r>
              <a:rPr lang="en-US" dirty="0" smtClean="0"/>
              <a:t>simulate reads from this genome with certain error rate</a:t>
            </a:r>
          </a:p>
          <a:p>
            <a:pPr lvl="1"/>
            <a:r>
              <a:rPr lang="en-US" dirty="0" smtClean="0"/>
              <a:t>measure mapper accuracy: the true location of a read is considered the truth and a mapping is considered a prediction</a:t>
            </a:r>
          </a:p>
          <a:p>
            <a:r>
              <a:rPr lang="en-US" dirty="0" smtClean="0"/>
              <a:t>What to look out for on the next slide</a:t>
            </a:r>
          </a:p>
          <a:p>
            <a:pPr lvl="1"/>
            <a:r>
              <a:rPr lang="en-US" dirty="0" smtClean="0"/>
              <a:t>Ignore the Fast tools as they are poor mappers (</a:t>
            </a:r>
            <a:r>
              <a:rPr lang="en-US" dirty="0" smtClean="0">
                <a:solidFill>
                  <a:srgbClr val="008000"/>
                </a:solidFill>
              </a:rPr>
              <a:t>green in legend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Only focus on the parts of the plots that cover realistic range of parameters</a:t>
            </a:r>
          </a:p>
          <a:p>
            <a:r>
              <a:rPr lang="en-US" dirty="0" smtClean="0"/>
              <a:t>In summary, BWA and </a:t>
            </a:r>
            <a:r>
              <a:rPr lang="en-US" dirty="0" err="1" smtClean="0"/>
              <a:t>Novoalign</a:t>
            </a:r>
            <a:r>
              <a:rPr lang="en-US" dirty="0" smtClean="0"/>
              <a:t> are both good mapping tools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3062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Accuracy with varying </a:t>
            </a:r>
            <a:r>
              <a:rPr lang="en-US" u="sng" dirty="0" smtClean="0"/>
              <a:t>error rate</a:t>
            </a:r>
            <a:endParaRPr lang="en-US" u="sng" dirty="0"/>
          </a:p>
        </p:txBody>
      </p:sp>
      <p:pic>
        <p:nvPicPr>
          <p:cNvPr id="4" name="Picture 3" descr="Screen shot 2011-10-19 at 3.15.0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776" y="2044700"/>
            <a:ext cx="8902754" cy="267444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97000" y="2173111"/>
            <a:ext cx="832556" cy="200377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4385728" y="2170290"/>
            <a:ext cx="832556" cy="200377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7374462" y="2173111"/>
            <a:ext cx="832556" cy="2003778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4818034"/>
            <a:ext cx="8229600" cy="1624720"/>
          </a:xfrm>
        </p:spPr>
        <p:txBody>
          <a:bodyPr>
            <a:normAutofit/>
          </a:bodyPr>
          <a:lstStyle/>
          <a:p>
            <a:r>
              <a:rPr lang="en-US" dirty="0" smtClean="0"/>
              <a:t>No </a:t>
            </a:r>
            <a:r>
              <a:rPr lang="en-US" dirty="0" err="1" smtClean="0"/>
              <a:t>indels</a:t>
            </a:r>
            <a:endParaRPr lang="en-US" dirty="0" smtClean="0"/>
          </a:p>
          <a:p>
            <a:r>
              <a:rPr lang="en-US" dirty="0" smtClean="0"/>
              <a:t>Higher range of error rate is unrealistic</a:t>
            </a:r>
          </a:p>
          <a:p>
            <a:r>
              <a:rPr lang="en-US" dirty="0" smtClean="0"/>
              <a:t>Minor differences between good algorithms in range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84388" y="1605844"/>
            <a:ext cx="142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673116" y="1605844"/>
            <a:ext cx="142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563073" y="1605844"/>
            <a:ext cx="176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read ratio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4404067" y="1165957"/>
            <a:ext cx="38029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mapping quality threshold 10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39087" y="6472363"/>
            <a:ext cx="382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pl-PL" dirty="0" err="1" smtClean="0"/>
              <a:t>Ruffalo</a:t>
            </a:r>
            <a:r>
              <a:rPr lang="pl-PL" dirty="0" smtClean="0"/>
              <a:t> et al. 2011</a:t>
            </a:r>
            <a:endParaRPr lang="pl-PL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515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862"/>
            <a:ext cx="8461022" cy="733983"/>
          </a:xfrm>
        </p:spPr>
        <p:txBody>
          <a:bodyPr>
            <a:normAutofit/>
          </a:bodyPr>
          <a:lstStyle/>
          <a:p>
            <a:r>
              <a:rPr lang="en-US" dirty="0" smtClean="0"/>
              <a:t>Accuracy with varying </a:t>
            </a:r>
            <a:r>
              <a:rPr lang="en-US" dirty="0" err="1" smtClean="0"/>
              <a:t>indel</a:t>
            </a:r>
            <a:r>
              <a:rPr lang="en-US" dirty="0" smtClean="0"/>
              <a:t> </a:t>
            </a:r>
            <a:r>
              <a:rPr lang="en-US" u="sng" dirty="0" smtClean="0"/>
              <a:t>frequency</a:t>
            </a:r>
            <a:endParaRPr lang="en-US" u="sng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4783663"/>
            <a:ext cx="8229600" cy="1830699"/>
          </a:xfrm>
        </p:spPr>
        <p:txBody>
          <a:bodyPr>
            <a:normAutofit fontScale="92500" lnSpcReduction="10000"/>
          </a:bodyPr>
          <a:lstStyle/>
          <a:p>
            <a:r>
              <a:rPr lang="en-US" dirty="0" err="1" smtClean="0"/>
              <a:t>indel</a:t>
            </a:r>
            <a:r>
              <a:rPr lang="en-US" dirty="0" smtClean="0"/>
              <a:t> size fixed at 2 </a:t>
            </a:r>
            <a:r>
              <a:rPr lang="en-US" dirty="0" smtClean="0">
                <a:sym typeface="Wingdings"/>
              </a:rPr>
              <a:t> small</a:t>
            </a:r>
            <a:endParaRPr lang="en-US" dirty="0" smtClean="0"/>
          </a:p>
          <a:p>
            <a:r>
              <a:rPr lang="en-US" dirty="0" smtClean="0"/>
              <a:t>error rate fixed at 0.01 </a:t>
            </a:r>
            <a:r>
              <a:rPr lang="en-US" dirty="0" smtClean="0">
                <a:sym typeface="Wingdings"/>
              </a:rPr>
              <a:t> somewhat </a:t>
            </a:r>
            <a:r>
              <a:rPr lang="en-US" dirty="0" smtClean="0"/>
              <a:t>high</a:t>
            </a:r>
          </a:p>
          <a:p>
            <a:r>
              <a:rPr lang="en-US" dirty="0" smtClean="0">
                <a:sym typeface="Wingdings"/>
              </a:rPr>
              <a:t>only lower </a:t>
            </a:r>
            <a:r>
              <a:rPr lang="en-US" dirty="0" err="1" smtClean="0">
                <a:sym typeface="Wingdings"/>
              </a:rPr>
              <a:t>indel</a:t>
            </a:r>
            <a:r>
              <a:rPr lang="en-US" dirty="0" smtClean="0">
                <a:sym typeface="Wingdings"/>
              </a:rPr>
              <a:t> frequencies are realistic  small differences between programs in relevant range</a:t>
            </a:r>
          </a:p>
          <a:p>
            <a:r>
              <a:rPr lang="en-US" dirty="0">
                <a:sym typeface="Wingdings"/>
              </a:rPr>
              <a:t>soap would have looked a lot worse if </a:t>
            </a:r>
            <a:r>
              <a:rPr lang="en-US" dirty="0" err="1">
                <a:sym typeface="Wingdings"/>
              </a:rPr>
              <a:t>indel</a:t>
            </a:r>
            <a:r>
              <a:rPr lang="en-US" dirty="0">
                <a:sym typeface="Wingdings"/>
              </a:rPr>
              <a:t> size had been bigger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40832" y="1605844"/>
            <a:ext cx="142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729560" y="1605844"/>
            <a:ext cx="142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619517" y="1605844"/>
            <a:ext cx="176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read ratio</a:t>
            </a:r>
            <a:endParaRPr lang="en-US" dirty="0"/>
          </a:p>
        </p:txBody>
      </p:sp>
      <p:pic>
        <p:nvPicPr>
          <p:cNvPr id="7" name="Picture 6" descr="Screen shot 2011-10-19 at 3.15.3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666" y="2070100"/>
            <a:ext cx="8861777" cy="262528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460511" y="1165957"/>
            <a:ext cx="3806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With mapping quality threshold 10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1876775" y="2173110"/>
            <a:ext cx="592667" cy="211666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4823175" y="2127955"/>
            <a:ext cx="592667" cy="211666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7789333" y="2070100"/>
            <a:ext cx="592667" cy="2116667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239087" y="6488750"/>
            <a:ext cx="38257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pl-PL" dirty="0" err="1" smtClean="0"/>
              <a:t>Ruffalo</a:t>
            </a:r>
            <a:r>
              <a:rPr lang="pl-PL" dirty="0" smtClean="0"/>
              <a:t> et al. 2011</a:t>
            </a:r>
            <a:endParaRPr lang="pl-PL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91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77" y="39130"/>
            <a:ext cx="8530023" cy="733983"/>
          </a:xfrm>
        </p:spPr>
        <p:txBody>
          <a:bodyPr>
            <a:normAutofit/>
          </a:bodyPr>
          <a:lstStyle/>
          <a:p>
            <a:r>
              <a:rPr lang="en-US" dirty="0" smtClean="0"/>
              <a:t>In a perfect world – Perfect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42" y="1032475"/>
            <a:ext cx="4015188" cy="5625595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Perfect sequencing:</a:t>
            </a:r>
          </a:p>
          <a:p>
            <a:pPr lvl="1"/>
            <a:r>
              <a:rPr lang="en-US" dirty="0" smtClean="0"/>
              <a:t>single </a:t>
            </a:r>
            <a:r>
              <a:rPr lang="en-US" dirty="0"/>
              <a:t>molecule (no PCR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full</a:t>
            </a:r>
            <a:r>
              <a:rPr lang="en-US" dirty="0" smtClean="0"/>
              <a:t> length</a:t>
            </a:r>
            <a:endParaRPr lang="en-US" dirty="0"/>
          </a:p>
          <a:p>
            <a:pPr lvl="1"/>
            <a:r>
              <a:rPr lang="en-US" dirty="0" smtClean="0"/>
              <a:t>no deterioration of quality</a:t>
            </a:r>
          </a:p>
          <a:p>
            <a:r>
              <a:rPr lang="en-US" dirty="0"/>
              <a:t>The real world has improved but is not perfect:</a:t>
            </a:r>
          </a:p>
          <a:p>
            <a:pPr lvl="1"/>
            <a:r>
              <a:rPr lang="en-US" dirty="0"/>
              <a:t>Sanger</a:t>
            </a:r>
          </a:p>
          <a:p>
            <a:pPr lvl="2"/>
            <a:r>
              <a:rPr lang="en-US" dirty="0"/>
              <a:t>PCR</a:t>
            </a:r>
          </a:p>
          <a:p>
            <a:pPr lvl="2"/>
            <a:r>
              <a:rPr lang="en-US" dirty="0"/>
              <a:t>length: some kb</a:t>
            </a:r>
          </a:p>
          <a:p>
            <a:pPr lvl="2"/>
            <a:r>
              <a:rPr lang="en-US" dirty="0"/>
              <a:t>limited number of reads</a:t>
            </a:r>
          </a:p>
          <a:p>
            <a:pPr lvl="2"/>
            <a:r>
              <a:rPr lang="en-US" dirty="0"/>
              <a:t>high quality</a:t>
            </a:r>
          </a:p>
          <a:p>
            <a:pPr lvl="1"/>
            <a:r>
              <a:rPr lang="en-US" dirty="0"/>
              <a:t>HTS (</a:t>
            </a:r>
            <a:r>
              <a:rPr lang="en-US" dirty="0" err="1"/>
              <a:t>Illumina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PCR</a:t>
            </a:r>
          </a:p>
          <a:p>
            <a:pPr lvl="2"/>
            <a:r>
              <a:rPr lang="en-US" dirty="0"/>
              <a:t>100-300 </a:t>
            </a:r>
            <a:r>
              <a:rPr lang="en-US" dirty="0" err="1"/>
              <a:t>bp</a:t>
            </a:r>
            <a:endParaRPr lang="en-US" dirty="0"/>
          </a:p>
          <a:p>
            <a:pPr lvl="2"/>
            <a:r>
              <a:rPr lang="en-US" dirty="0"/>
              <a:t>Paired-end option (PE)</a:t>
            </a:r>
          </a:p>
          <a:p>
            <a:pPr lvl="2"/>
            <a:r>
              <a:rPr lang="en-US" dirty="0"/>
              <a:t>billions of reads</a:t>
            </a:r>
          </a:p>
          <a:p>
            <a:pPr lvl="2"/>
            <a:r>
              <a:rPr lang="en-US" dirty="0"/>
              <a:t>high </a:t>
            </a:r>
            <a:r>
              <a:rPr lang="en-US" dirty="0" smtClean="0"/>
              <a:t>quality, </a:t>
            </a:r>
            <a:r>
              <a:rPr lang="en-US" dirty="0"/>
              <a:t>but deteriorating along read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2-05-09 at 9.0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32" y="4763422"/>
            <a:ext cx="4409194" cy="19939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69839" y="4388477"/>
            <a:ext cx="2138289" cy="48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69839" y="4195577"/>
            <a:ext cx="7556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752492" y="4195577"/>
            <a:ext cx="7556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21617" y="3841927"/>
            <a:ext cx="9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bp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44100" y="3849652"/>
            <a:ext cx="87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bp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76573" y="4339627"/>
            <a:ext cx="8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300 </a:t>
            </a:r>
            <a:r>
              <a:rPr lang="en-US" dirty="0" err="1" smtClean="0"/>
              <a:t>bp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499056" y="4202677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90686" y="3953202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11230" y="1743203"/>
            <a:ext cx="3858859" cy="48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461157" y="1599152"/>
            <a:ext cx="36649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22247" y="977182"/>
            <a:ext cx="18244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full length read</a:t>
            </a:r>
            <a:endParaRPr lang="en-US" b="1" dirty="0"/>
          </a:p>
        </p:txBody>
      </p:sp>
      <p:sp>
        <p:nvSpPr>
          <p:cNvPr id="20" name="TextBox 19"/>
          <p:cNvSpPr txBox="1"/>
          <p:nvPr/>
        </p:nvSpPr>
        <p:spPr>
          <a:xfrm>
            <a:off x="5650201" y="2083074"/>
            <a:ext cx="20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249</a:t>
            </a:r>
            <a:r>
              <a:rPr lang="en-US" dirty="0" smtClean="0"/>
              <a:t> </a:t>
            </a:r>
            <a:r>
              <a:rPr lang="en-US" b="1" dirty="0" err="1" smtClean="0"/>
              <a:t>Mbp</a:t>
            </a:r>
            <a:endParaRPr lang="en-US" b="1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8278459" y="1606252"/>
            <a:ext cx="8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chr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8270089" y="1356777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</a:p>
        </p:txBody>
      </p:sp>
      <p:sp>
        <p:nvSpPr>
          <p:cNvPr id="24" name="Rectangle 23"/>
          <p:cNvSpPr/>
          <p:nvPr/>
        </p:nvSpPr>
        <p:spPr>
          <a:xfrm flipV="1">
            <a:off x="5160825" y="3270952"/>
            <a:ext cx="259616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216776" y="3094127"/>
            <a:ext cx="1727955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43788" y="2740477"/>
            <a:ext cx="123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800 bp</a:t>
            </a:r>
            <a:endParaRPr 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6325434" y="3238177"/>
            <a:ext cx="102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few </a:t>
            </a:r>
            <a:r>
              <a:rPr lang="en-US" b="1" dirty="0" err="1" smtClean="0"/>
              <a:t>kbp</a:t>
            </a:r>
            <a:endParaRPr lang="en-US" b="1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7747918" y="3101227"/>
            <a:ext cx="112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amplicon</a:t>
            </a:r>
            <a:endParaRPr lang="en-US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6976222" y="2888337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264404" y="1770386"/>
            <a:ext cx="477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CTATGCATAATTTAAAGCTAATTTATCGGCCC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202172" y="1243042"/>
            <a:ext cx="47780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CTATGCATAATTTAAAGCTAATTTATCGGCCC</a:t>
            </a:r>
          </a:p>
        </p:txBody>
      </p:sp>
    </p:spTree>
    <p:extLst>
      <p:ext uri="{BB962C8B-B14F-4D97-AF65-F5344CB8AC3E}">
        <p14:creationId xmlns:p14="http://schemas.microsoft.com/office/powerpoint/2010/main" val="22924726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93329"/>
            <a:ext cx="9145653" cy="6091005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1652" y="6484333"/>
            <a:ext cx="9144000" cy="373667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-1375704" y="0"/>
            <a:ext cx="12306353" cy="6952513"/>
            <a:chOff x="-1495066" y="-467188"/>
            <a:chExt cx="12306353" cy="6952513"/>
          </a:xfrm>
        </p:grpSpPr>
        <p:grpSp>
          <p:nvGrpSpPr>
            <p:cNvPr id="10" name="Group 9"/>
            <p:cNvGrpSpPr/>
            <p:nvPr/>
          </p:nvGrpSpPr>
          <p:grpSpPr>
            <a:xfrm>
              <a:off x="-1495066" y="-467188"/>
              <a:ext cx="12306353" cy="6952513"/>
              <a:chOff x="-1487373" y="-468179"/>
              <a:chExt cx="12306353" cy="6952513"/>
            </a:xfrm>
          </p:grpSpPr>
          <p:sp>
            <p:nvSpPr>
              <p:cNvPr id="5" name="Rectangle 4"/>
              <p:cNvSpPr/>
              <p:nvPr/>
            </p:nvSpPr>
            <p:spPr>
              <a:xfrm>
                <a:off x="-1487373" y="-468179"/>
                <a:ext cx="12306353" cy="4851006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" name="Rectangle 5"/>
              <p:cNvSpPr/>
              <p:nvPr/>
            </p:nvSpPr>
            <p:spPr>
              <a:xfrm>
                <a:off x="-1487373" y="4382826"/>
                <a:ext cx="6128913" cy="2101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Rectangle 6"/>
              <p:cNvSpPr/>
              <p:nvPr/>
            </p:nvSpPr>
            <p:spPr>
              <a:xfrm>
                <a:off x="4810118" y="4382827"/>
                <a:ext cx="6008861" cy="2101507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Rectangle 7"/>
              <p:cNvSpPr/>
              <p:nvPr/>
            </p:nvSpPr>
            <p:spPr>
              <a:xfrm>
                <a:off x="4232010" y="4573872"/>
                <a:ext cx="5798663" cy="1910462"/>
              </a:xfrm>
              <a:prstGeom prst="rec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Donut 8"/>
              <p:cNvSpPr/>
              <p:nvPr/>
            </p:nvSpPr>
            <p:spPr>
              <a:xfrm>
                <a:off x="4585345" y="4326637"/>
                <a:ext cx="298504" cy="292187"/>
              </a:xfrm>
              <a:prstGeom prst="donut">
                <a:avLst/>
              </a:prstGeom>
              <a:solidFill>
                <a:schemeClr val="tx1"/>
              </a:solidFill>
              <a:ln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4" name="TextBox 13"/>
            <p:cNvSpPr txBox="1"/>
            <p:nvPr/>
          </p:nvSpPr>
          <p:spPr>
            <a:xfrm>
              <a:off x="4876156" y="4258099"/>
              <a:ext cx="20333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>
                  <a:solidFill>
                    <a:schemeClr val="bg1"/>
                  </a:solidFill>
                </a:rPr>
                <a:t>With a hand torch!!</a:t>
              </a: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3451586" y="6467311"/>
            <a:ext cx="2376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Or with the lights on?</a:t>
            </a:r>
          </a:p>
        </p:txBody>
      </p:sp>
      <p:sp>
        <p:nvSpPr>
          <p:cNvPr id="12" name="Rectangle 11"/>
          <p:cNvSpPr/>
          <p:nvPr/>
        </p:nvSpPr>
        <p:spPr>
          <a:xfrm>
            <a:off x="-1" y="0"/>
            <a:ext cx="9144000" cy="393329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449884" y="0"/>
            <a:ext cx="417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bg1"/>
                </a:solidFill>
              </a:rPr>
              <a:t>Looking for a ping pong ball in a stadium</a:t>
            </a:r>
          </a:p>
        </p:txBody>
      </p:sp>
    </p:spTree>
    <p:extLst>
      <p:ext uri="{BB962C8B-B14F-4D97-AF65-F5344CB8AC3E}">
        <p14:creationId xmlns:p14="http://schemas.microsoft.com/office/powerpoint/2010/main" val="28337035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3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1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1+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13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2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Rectangle 116"/>
          <p:cNvSpPr/>
          <p:nvPr/>
        </p:nvSpPr>
        <p:spPr>
          <a:xfrm>
            <a:off x="3264089" y="6121240"/>
            <a:ext cx="3858859" cy="48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 quick overview of the HTS workflow</a:t>
            </a:r>
            <a:endParaRPr lang="en-US" dirty="0"/>
          </a:p>
        </p:txBody>
      </p:sp>
      <p:sp>
        <p:nvSpPr>
          <p:cNvPr id="14" name="Rounded Rectangle 13"/>
          <p:cNvSpPr/>
          <p:nvPr/>
        </p:nvSpPr>
        <p:spPr>
          <a:xfrm>
            <a:off x="562389" y="996311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Fragment sample</a:t>
            </a:r>
            <a:endParaRPr lang="en-US" dirty="0"/>
          </a:p>
        </p:txBody>
      </p:sp>
      <p:sp>
        <p:nvSpPr>
          <p:cNvPr id="15" name="Rounded Rectangle 14"/>
          <p:cNvSpPr/>
          <p:nvPr/>
        </p:nvSpPr>
        <p:spPr>
          <a:xfrm>
            <a:off x="589365" y="1920791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</a:t>
            </a:r>
            <a:endParaRPr lang="en-US" dirty="0"/>
          </a:p>
        </p:txBody>
      </p:sp>
      <p:sp>
        <p:nvSpPr>
          <p:cNvPr id="16" name="Rounded Rectangle 15"/>
          <p:cNvSpPr/>
          <p:nvPr/>
        </p:nvSpPr>
        <p:spPr>
          <a:xfrm>
            <a:off x="562389" y="2830142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</a:t>
            </a:r>
            <a:endParaRPr lang="en-US" dirty="0"/>
          </a:p>
        </p:txBody>
      </p:sp>
      <p:sp>
        <p:nvSpPr>
          <p:cNvPr id="17" name="Rounded Rectangle 16"/>
          <p:cNvSpPr/>
          <p:nvPr/>
        </p:nvSpPr>
        <p:spPr>
          <a:xfrm>
            <a:off x="562389" y="3719498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18" name="Rounded Rectangle 17"/>
          <p:cNvSpPr/>
          <p:nvPr/>
        </p:nvSpPr>
        <p:spPr>
          <a:xfrm>
            <a:off x="589365" y="4603739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lign</a:t>
            </a:r>
            <a:endParaRPr lang="en-US" dirty="0"/>
          </a:p>
        </p:txBody>
      </p:sp>
      <p:sp>
        <p:nvSpPr>
          <p:cNvPr id="19" name="Rounded Rectangle 18"/>
          <p:cNvSpPr/>
          <p:nvPr/>
        </p:nvSpPr>
        <p:spPr>
          <a:xfrm>
            <a:off x="589365" y="5523404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Variant call</a:t>
            </a:r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3517584" y="1538583"/>
            <a:ext cx="3858859" cy="48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7442537" y="1401632"/>
            <a:ext cx="8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7491891" y="877987"/>
            <a:ext cx="149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frags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3496812" y="1387953"/>
            <a:ext cx="3858859" cy="4885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7450627" y="1178852"/>
            <a:ext cx="8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</a:t>
            </a:r>
          </a:p>
        </p:txBody>
      </p:sp>
      <p:cxnSp>
        <p:nvCxnSpPr>
          <p:cNvPr id="29" name="Straight Connector 28"/>
          <p:cNvCxnSpPr/>
          <p:nvPr/>
        </p:nvCxnSpPr>
        <p:spPr>
          <a:xfrm>
            <a:off x="3737712" y="126543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3890112" y="114366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4533166" y="12672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320530" y="12753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6122325" y="126897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4687315" y="116163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474679" y="11553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6276474" y="11634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5851634" y="105606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022726" y="104973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4222680" y="10434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0" name="Rectangle 39"/>
          <p:cNvSpPr/>
          <p:nvPr/>
        </p:nvSpPr>
        <p:spPr>
          <a:xfrm flipV="1">
            <a:off x="4915380" y="1710972"/>
            <a:ext cx="1251999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6267285" y="1512472"/>
            <a:ext cx="8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bait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4526825" y="232004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5314189" y="232814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680974" y="221447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5468338" y="220814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845293" y="21089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5016385" y="210257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8" name="Rectangle 47"/>
          <p:cNvSpPr/>
          <p:nvPr/>
        </p:nvSpPr>
        <p:spPr>
          <a:xfrm flipV="1">
            <a:off x="4909039" y="2460782"/>
            <a:ext cx="1251999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9" name="Straight Connector 48"/>
          <p:cNvCxnSpPr/>
          <p:nvPr/>
        </p:nvCxnSpPr>
        <p:spPr>
          <a:xfrm>
            <a:off x="4592639" y="348254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0" name="Straight Connector 49"/>
          <p:cNvCxnSpPr/>
          <p:nvPr/>
        </p:nvCxnSpPr>
        <p:spPr>
          <a:xfrm>
            <a:off x="5380003" y="349064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1" name="Straight Connector 50"/>
          <p:cNvCxnSpPr/>
          <p:nvPr/>
        </p:nvCxnSpPr>
        <p:spPr>
          <a:xfrm>
            <a:off x="4746788" y="32471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2" name="Straight Connector 51"/>
          <p:cNvCxnSpPr/>
          <p:nvPr/>
        </p:nvCxnSpPr>
        <p:spPr>
          <a:xfrm>
            <a:off x="5534152" y="324077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3" name="Straight Connector 52"/>
          <p:cNvCxnSpPr/>
          <p:nvPr/>
        </p:nvCxnSpPr>
        <p:spPr>
          <a:xfrm>
            <a:off x="5911107" y="304052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5082199" y="303419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/>
          <p:nvPr/>
        </p:nvCxnSpPr>
        <p:spPr>
          <a:xfrm>
            <a:off x="4759478" y="316052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/>
          <p:nvPr/>
        </p:nvCxnSpPr>
        <p:spPr>
          <a:xfrm flipH="1">
            <a:off x="5957981" y="316052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/>
          <p:nvPr/>
        </p:nvCxnSpPr>
        <p:spPr>
          <a:xfrm>
            <a:off x="5553228" y="316052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/>
          <p:nvPr/>
        </p:nvCxnSpPr>
        <p:spPr>
          <a:xfrm>
            <a:off x="5921528" y="293827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/>
          <p:nvPr/>
        </p:nvCxnSpPr>
        <p:spPr>
          <a:xfrm>
            <a:off x="5094237" y="293827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/>
          <p:nvPr/>
        </p:nvCxnSpPr>
        <p:spPr>
          <a:xfrm>
            <a:off x="4592639" y="3400054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/>
          <p:nvPr/>
        </p:nvCxnSpPr>
        <p:spPr>
          <a:xfrm>
            <a:off x="5392715" y="340817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/>
          <p:nvPr/>
        </p:nvCxnSpPr>
        <p:spPr>
          <a:xfrm flipH="1">
            <a:off x="6345138" y="2942854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/>
          <p:nvPr/>
        </p:nvCxnSpPr>
        <p:spPr>
          <a:xfrm flipH="1">
            <a:off x="5796209" y="340817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5022726" y="340817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/>
          <p:nvPr/>
        </p:nvCxnSpPr>
        <p:spPr>
          <a:xfrm flipH="1">
            <a:off x="5180819" y="316052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 flipH="1">
            <a:off x="5516230" y="2966481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71" name="Rectangle 70"/>
          <p:cNvSpPr/>
          <p:nvPr/>
        </p:nvSpPr>
        <p:spPr>
          <a:xfrm>
            <a:off x="3530284" y="4129383"/>
            <a:ext cx="3858859" cy="48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/>
          <p:cNvSpPr txBox="1"/>
          <p:nvPr/>
        </p:nvSpPr>
        <p:spPr>
          <a:xfrm>
            <a:off x="7455237" y="3992432"/>
            <a:ext cx="8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</a:t>
            </a:r>
          </a:p>
        </p:txBody>
      </p:sp>
      <p:cxnSp>
        <p:nvCxnSpPr>
          <p:cNvPr id="73" name="Straight Arrow Connector 72"/>
          <p:cNvCxnSpPr/>
          <p:nvPr/>
        </p:nvCxnSpPr>
        <p:spPr>
          <a:xfrm>
            <a:off x="4772178" y="396062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/>
          <p:nvPr/>
        </p:nvCxnSpPr>
        <p:spPr>
          <a:xfrm flipH="1">
            <a:off x="5970681" y="396062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/>
          <p:nvPr/>
        </p:nvCxnSpPr>
        <p:spPr>
          <a:xfrm>
            <a:off x="5565928" y="396062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/>
          <p:nvPr/>
        </p:nvCxnSpPr>
        <p:spPr>
          <a:xfrm>
            <a:off x="5934228" y="385267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/>
          <p:nvPr/>
        </p:nvCxnSpPr>
        <p:spPr>
          <a:xfrm>
            <a:off x="5106937" y="385267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/>
          <p:nvPr/>
        </p:nvCxnSpPr>
        <p:spPr>
          <a:xfrm>
            <a:off x="4605339" y="4047754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/>
          <p:nvPr/>
        </p:nvCxnSpPr>
        <p:spPr>
          <a:xfrm>
            <a:off x="5405415" y="405587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/>
          <p:nvPr/>
        </p:nvCxnSpPr>
        <p:spPr>
          <a:xfrm flipH="1">
            <a:off x="6357838" y="3857254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/>
          <p:nvPr/>
        </p:nvCxnSpPr>
        <p:spPr>
          <a:xfrm flipH="1">
            <a:off x="5808909" y="405587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/>
          <p:nvPr/>
        </p:nvCxnSpPr>
        <p:spPr>
          <a:xfrm flipH="1">
            <a:off x="5035426" y="405587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 flipH="1">
            <a:off x="5193519" y="396062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/>
          <p:nvPr/>
        </p:nvCxnSpPr>
        <p:spPr>
          <a:xfrm flipH="1">
            <a:off x="5528930" y="3880881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2560902" y="2758051"/>
            <a:ext cx="6417064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2599002" y="1869051"/>
            <a:ext cx="6417064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2599002" y="3697851"/>
            <a:ext cx="6417064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1" name="Straight Connector 90"/>
          <p:cNvCxnSpPr/>
          <p:nvPr/>
        </p:nvCxnSpPr>
        <p:spPr>
          <a:xfrm>
            <a:off x="2611702" y="4548751"/>
            <a:ext cx="6417064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5217720" y="5934025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95" name="TextBox 94"/>
          <p:cNvSpPr txBox="1"/>
          <p:nvPr/>
        </p:nvSpPr>
        <p:spPr>
          <a:xfrm>
            <a:off x="5215913" y="5714514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  <a:endParaRPr lang="en-US"/>
          </a:p>
        </p:txBody>
      </p:sp>
      <p:sp>
        <p:nvSpPr>
          <p:cNvPr id="96" name="TextBox 95"/>
          <p:cNvSpPr txBox="1"/>
          <p:nvPr/>
        </p:nvSpPr>
        <p:spPr>
          <a:xfrm>
            <a:off x="5214106" y="5558500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5221370" y="5411557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5219563" y="5255543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99" name="TextBox 98"/>
          <p:cNvSpPr txBox="1"/>
          <p:nvPr/>
        </p:nvSpPr>
        <p:spPr>
          <a:xfrm>
            <a:off x="5217756" y="5081387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5225020" y="4907231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114" name="TextBox 113"/>
          <p:cNvSpPr txBox="1"/>
          <p:nvPr/>
        </p:nvSpPr>
        <p:spPr>
          <a:xfrm>
            <a:off x="7112262" y="5927832"/>
            <a:ext cx="128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Reference</a:t>
            </a:r>
          </a:p>
        </p:txBody>
      </p:sp>
      <p:sp>
        <p:nvSpPr>
          <p:cNvPr id="115" name="Rectangle 114"/>
          <p:cNvSpPr/>
          <p:nvPr/>
        </p:nvSpPr>
        <p:spPr>
          <a:xfrm>
            <a:off x="5214106" y="4761993"/>
            <a:ext cx="310271" cy="1638300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/>
          <p:cNvSpPr txBox="1"/>
          <p:nvPr/>
        </p:nvSpPr>
        <p:spPr>
          <a:xfrm>
            <a:off x="4960111" y="4431793"/>
            <a:ext cx="9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pileup</a:t>
            </a:r>
          </a:p>
        </p:txBody>
      </p:sp>
      <p:cxnSp>
        <p:nvCxnSpPr>
          <p:cNvPr id="118" name="Straight Arrow Connector 117"/>
          <p:cNvCxnSpPr/>
          <p:nvPr/>
        </p:nvCxnSpPr>
        <p:spPr>
          <a:xfrm>
            <a:off x="4187086" y="5112439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/>
          <p:nvPr/>
        </p:nvCxnSpPr>
        <p:spPr>
          <a:xfrm>
            <a:off x="4196398" y="5279149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0" name="Straight Arrow Connector 119"/>
          <p:cNvCxnSpPr/>
          <p:nvPr/>
        </p:nvCxnSpPr>
        <p:spPr>
          <a:xfrm>
            <a:off x="4223596" y="5445859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1" name="Straight Arrow Connector 120"/>
          <p:cNvCxnSpPr/>
          <p:nvPr/>
        </p:nvCxnSpPr>
        <p:spPr>
          <a:xfrm>
            <a:off x="4215022" y="5612569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2" name="Straight Arrow Connector 121"/>
          <p:cNvCxnSpPr/>
          <p:nvPr/>
        </p:nvCxnSpPr>
        <p:spPr>
          <a:xfrm>
            <a:off x="4170676" y="5779279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3" name="Straight Arrow Connector 122"/>
          <p:cNvCxnSpPr/>
          <p:nvPr/>
        </p:nvCxnSpPr>
        <p:spPr>
          <a:xfrm>
            <a:off x="4179988" y="5945991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4" name="Straight Arrow Connector 123"/>
          <p:cNvCxnSpPr/>
          <p:nvPr/>
        </p:nvCxnSpPr>
        <p:spPr>
          <a:xfrm>
            <a:off x="5609392" y="5103847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5" name="Straight Arrow Connector 124"/>
          <p:cNvCxnSpPr/>
          <p:nvPr/>
        </p:nvCxnSpPr>
        <p:spPr>
          <a:xfrm>
            <a:off x="5618704" y="5270557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6" name="Straight Arrow Connector 125"/>
          <p:cNvCxnSpPr/>
          <p:nvPr/>
        </p:nvCxnSpPr>
        <p:spPr>
          <a:xfrm>
            <a:off x="5645902" y="5437267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7" name="Straight Arrow Connector 126"/>
          <p:cNvCxnSpPr/>
          <p:nvPr/>
        </p:nvCxnSpPr>
        <p:spPr>
          <a:xfrm>
            <a:off x="5637328" y="5603977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8" name="Straight Arrow Connector 127"/>
          <p:cNvCxnSpPr/>
          <p:nvPr/>
        </p:nvCxnSpPr>
        <p:spPr>
          <a:xfrm>
            <a:off x="5592982" y="5770687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29" name="Straight Arrow Connector 128"/>
          <p:cNvCxnSpPr/>
          <p:nvPr/>
        </p:nvCxnSpPr>
        <p:spPr>
          <a:xfrm>
            <a:off x="5602294" y="5937399"/>
            <a:ext cx="982800" cy="0"/>
          </a:xfrm>
          <a:prstGeom prst="straightConnector1">
            <a:avLst/>
          </a:prstGeom>
          <a:ln>
            <a:tailEnd type="non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30" name="TextBox 129"/>
          <p:cNvSpPr txBox="1"/>
          <p:nvPr/>
        </p:nvSpPr>
        <p:spPr>
          <a:xfrm>
            <a:off x="6815025" y="4698193"/>
            <a:ext cx="22137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99% of sites are NOT variant, but it is the variant sites that are interesting</a:t>
            </a:r>
          </a:p>
        </p:txBody>
      </p:sp>
    </p:spTree>
    <p:extLst>
      <p:ext uri="{BB962C8B-B14F-4D97-AF65-F5344CB8AC3E}">
        <p14:creationId xmlns:p14="http://schemas.microsoft.com/office/powerpoint/2010/main" val="522470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Variant sites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457200" y="2522860"/>
            <a:ext cx="11754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892066" y="2513789"/>
            <a:ext cx="1273622" cy="181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596323" y="2332380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1594516" y="2112869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592709" y="1956855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599973" y="1809912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598166" y="1653898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596359" y="1479742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603623" y="1305586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cxnSp>
        <p:nvCxnSpPr>
          <p:cNvPr id="14" name="Straight Connector 13"/>
          <p:cNvCxnSpPr/>
          <p:nvPr/>
        </p:nvCxnSpPr>
        <p:spPr>
          <a:xfrm>
            <a:off x="1830412" y="1706506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667414" y="1695691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1846747" y="1550492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683749" y="1539677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1835869" y="1857099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72871" y="1846284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1854011" y="2011306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1013" y="2000491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1852204" y="2172777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689206" y="2161962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1852204" y="2308842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689206" y="2298027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2986828" y="1736328"/>
            <a:ext cx="164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 aligned reads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3347777" y="2326187"/>
            <a:ext cx="12863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Reference</a:t>
            </a:r>
          </a:p>
        </p:txBody>
      </p:sp>
      <p:sp>
        <p:nvSpPr>
          <p:cNvPr id="28" name="Rectangle 27"/>
          <p:cNvSpPr/>
          <p:nvPr/>
        </p:nvSpPr>
        <p:spPr>
          <a:xfrm>
            <a:off x="1592709" y="1160348"/>
            <a:ext cx="310271" cy="1638300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1338714" y="830148"/>
            <a:ext cx="9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pileup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5612839" y="1169891"/>
            <a:ext cx="31735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The common and easy case</a:t>
            </a:r>
          </a:p>
          <a:p>
            <a:pPr marL="285750" indent="-285750">
              <a:buFontTx/>
              <a:buChar char="•"/>
            </a:pPr>
            <a:r>
              <a:rPr lang="en-US"/>
              <a:t>Good mapping of reads</a:t>
            </a:r>
          </a:p>
          <a:p>
            <a:pPr marL="285750" indent="-285750">
              <a:buFontTx/>
              <a:buChar char="•"/>
            </a:pPr>
            <a:r>
              <a:rPr lang="en-US"/>
              <a:t>Good base qualities</a:t>
            </a:r>
          </a:p>
          <a:p>
            <a:pPr marL="285750" indent="-285750">
              <a:buFontTx/>
              <a:buChar char="•"/>
            </a:pPr>
            <a:r>
              <a:rPr lang="en-US"/>
              <a:t>Good depth</a:t>
            </a:r>
          </a:p>
        </p:txBody>
      </p:sp>
      <p:cxnSp>
        <p:nvCxnSpPr>
          <p:cNvPr id="34" name="Straight Connector 33"/>
          <p:cNvCxnSpPr/>
          <p:nvPr/>
        </p:nvCxnSpPr>
        <p:spPr>
          <a:xfrm>
            <a:off x="448626" y="4159964"/>
            <a:ext cx="11754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1883492" y="4150893"/>
            <a:ext cx="1273622" cy="181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36" name="TextBox 35"/>
          <p:cNvSpPr txBox="1"/>
          <p:nvPr/>
        </p:nvSpPr>
        <p:spPr>
          <a:xfrm>
            <a:off x="1587749" y="3969484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1589592" y="3773978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1587785" y="3599822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1595049" y="3425666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1821838" y="3826586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658840" y="3815771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1838173" y="3670572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675175" y="3659757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1827295" y="3977179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Straight Connector 47"/>
          <p:cNvCxnSpPr/>
          <p:nvPr/>
        </p:nvCxnSpPr>
        <p:spPr>
          <a:xfrm>
            <a:off x="664297" y="3966364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1584136" y="3425666"/>
            <a:ext cx="318844" cy="913150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/>
          <p:cNvSpPr txBox="1"/>
          <p:nvPr/>
        </p:nvSpPr>
        <p:spPr>
          <a:xfrm>
            <a:off x="1330140" y="3056334"/>
            <a:ext cx="9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pileup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4274652" y="3364921"/>
            <a:ext cx="39036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Poor depth</a:t>
            </a:r>
          </a:p>
          <a:p>
            <a:pPr marL="285750" indent="-285750">
              <a:buFontTx/>
              <a:buChar char="•"/>
            </a:pPr>
            <a:r>
              <a:rPr lang="en-US"/>
              <a:t>May not have sampled both alleles</a:t>
            </a:r>
          </a:p>
          <a:p>
            <a:pPr marL="285750" indent="-285750">
              <a:buFontTx/>
              <a:buChar char="•"/>
            </a:pPr>
            <a:r>
              <a:rPr lang="en-US"/>
              <a:t>Could be C/T or T/T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274652" y="4985423"/>
            <a:ext cx="45117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Poor quality</a:t>
            </a:r>
          </a:p>
          <a:p>
            <a:pPr marL="285750" indent="-285750">
              <a:buFontTx/>
              <a:buChar char="•"/>
            </a:pPr>
            <a:r>
              <a:rPr lang="en-US"/>
              <a:t>of base calls</a:t>
            </a:r>
            <a:endParaRPr lang="en-US"/>
          </a:p>
          <a:p>
            <a:pPr marL="285750" indent="-285750">
              <a:buFontTx/>
              <a:buChar char="•"/>
            </a:pPr>
            <a:r>
              <a:rPr lang="en-US"/>
              <a:t>of read mapping</a:t>
            </a:r>
          </a:p>
          <a:p>
            <a:r>
              <a:rPr lang="en-US"/>
              <a:t>Can lead to false variant calls: site could be ref C/C and Ts are just base call errors</a:t>
            </a:r>
          </a:p>
        </p:txBody>
      </p:sp>
      <p:cxnSp>
        <p:nvCxnSpPr>
          <p:cNvPr id="62" name="Straight Connector 61"/>
          <p:cNvCxnSpPr/>
          <p:nvPr/>
        </p:nvCxnSpPr>
        <p:spPr>
          <a:xfrm>
            <a:off x="485701" y="6267975"/>
            <a:ext cx="1175413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1920567" y="6258904"/>
            <a:ext cx="1273622" cy="1814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1624824" y="6077495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65" name="TextBox 64"/>
          <p:cNvSpPr txBox="1"/>
          <p:nvPr/>
        </p:nvSpPr>
        <p:spPr>
          <a:xfrm>
            <a:off x="1623017" y="5857984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  <a:endParaRPr lang="en-US"/>
          </a:p>
        </p:txBody>
      </p:sp>
      <p:sp>
        <p:nvSpPr>
          <p:cNvPr id="66" name="TextBox 65"/>
          <p:cNvSpPr txBox="1"/>
          <p:nvPr/>
        </p:nvSpPr>
        <p:spPr>
          <a:xfrm>
            <a:off x="1621210" y="5701970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67" name="TextBox 66"/>
          <p:cNvSpPr txBox="1"/>
          <p:nvPr/>
        </p:nvSpPr>
        <p:spPr>
          <a:xfrm>
            <a:off x="1628474" y="5555027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1626667" y="5399013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1624860" y="5224857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sp>
        <p:nvSpPr>
          <p:cNvPr id="70" name="TextBox 69"/>
          <p:cNvSpPr txBox="1"/>
          <p:nvPr/>
        </p:nvSpPr>
        <p:spPr>
          <a:xfrm>
            <a:off x="1632124" y="5050701"/>
            <a:ext cx="2993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</a:t>
            </a:r>
          </a:p>
        </p:txBody>
      </p:sp>
      <p:cxnSp>
        <p:nvCxnSpPr>
          <p:cNvPr id="71" name="Straight Connector 70"/>
          <p:cNvCxnSpPr/>
          <p:nvPr/>
        </p:nvCxnSpPr>
        <p:spPr>
          <a:xfrm>
            <a:off x="1858913" y="5451621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2" name="Straight Connector 71"/>
          <p:cNvCxnSpPr/>
          <p:nvPr/>
        </p:nvCxnSpPr>
        <p:spPr>
          <a:xfrm>
            <a:off x="695915" y="5440806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1875248" y="5295607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Straight Connector 73"/>
          <p:cNvCxnSpPr/>
          <p:nvPr/>
        </p:nvCxnSpPr>
        <p:spPr>
          <a:xfrm>
            <a:off x="712250" y="5284792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>
            <a:off x="1864370" y="5602214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701372" y="5591399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1882512" y="5756421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719514" y="5745606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1880705" y="5917892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717707" y="5907077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1880705" y="6053957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82" name="Straight Connector 81"/>
          <p:cNvCxnSpPr/>
          <p:nvPr/>
        </p:nvCxnSpPr>
        <p:spPr>
          <a:xfrm>
            <a:off x="717707" y="6043142"/>
            <a:ext cx="965199" cy="9071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83" name="Rectangle 82"/>
          <p:cNvSpPr/>
          <p:nvPr/>
        </p:nvSpPr>
        <p:spPr>
          <a:xfrm>
            <a:off x="1621210" y="4905463"/>
            <a:ext cx="310271" cy="1638300"/>
          </a:xfrm>
          <a:prstGeom prst="rect">
            <a:avLst/>
          </a:prstGeom>
          <a:solidFill>
            <a:srgbClr val="FF0000">
              <a:alpha val="38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TextBox 83"/>
          <p:cNvSpPr txBox="1"/>
          <p:nvPr/>
        </p:nvSpPr>
        <p:spPr>
          <a:xfrm>
            <a:off x="1367215" y="4557375"/>
            <a:ext cx="9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pileup</a:t>
            </a:r>
          </a:p>
        </p:txBody>
      </p:sp>
      <p:sp>
        <p:nvSpPr>
          <p:cNvPr id="85" name="Right Brace 84"/>
          <p:cNvSpPr/>
          <p:nvPr/>
        </p:nvSpPr>
        <p:spPr>
          <a:xfrm>
            <a:off x="2986828" y="5224857"/>
            <a:ext cx="170286" cy="477113"/>
          </a:xfrm>
          <a:prstGeom prst="rightBrace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" name="TextBox 85"/>
          <p:cNvSpPr txBox="1"/>
          <p:nvPr/>
        </p:nvSpPr>
        <p:spPr>
          <a:xfrm>
            <a:off x="3194189" y="5090022"/>
            <a:ext cx="12863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Poor quality</a:t>
            </a:r>
          </a:p>
        </p:txBody>
      </p:sp>
    </p:spTree>
    <p:extLst>
      <p:ext uri="{BB962C8B-B14F-4D97-AF65-F5344CB8AC3E}">
        <p14:creationId xmlns:p14="http://schemas.microsoft.com/office/powerpoint/2010/main" val="13352358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pedagogical approach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15909" y="1077581"/>
            <a:ext cx="861298" cy="1153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FASTQ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1094280" y="1267371"/>
            <a:ext cx="1226253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Mapping</a:t>
            </a:r>
            <a:br>
              <a:rPr lang="en-US" dirty="0" smtClean="0"/>
            </a:br>
            <a:r>
              <a:rPr lang="en-US" dirty="0" smtClean="0"/>
              <a:t>(BWA)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525194" y="1077581"/>
            <a:ext cx="861298" cy="1153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3488967" y="1267371"/>
            <a:ext cx="1649606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HouseKeeping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picard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321605" y="1267371"/>
            <a:ext cx="1649606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Variant calling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gatk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9" name="Rectangle 8"/>
          <p:cNvSpPr/>
          <p:nvPr/>
        </p:nvSpPr>
        <p:spPr>
          <a:xfrm>
            <a:off x="5357832" y="1077581"/>
            <a:ext cx="861298" cy="1153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</a:t>
            </a:r>
            <a:r>
              <a:rPr lang="en-US" dirty="0" smtClean="0"/>
              <a:t>orted BAM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8190468" y="1077581"/>
            <a:ext cx="861298" cy="1153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VCF file</a:t>
            </a:r>
            <a:endParaRPr lang="en-US" dirty="0"/>
          </a:p>
        </p:txBody>
      </p:sp>
      <p:sp>
        <p:nvSpPr>
          <p:cNvPr id="30" name="Isosceles Triangle 29"/>
          <p:cNvSpPr/>
          <p:nvPr/>
        </p:nvSpPr>
        <p:spPr>
          <a:xfrm rot="5400000">
            <a:off x="2231781" y="1572204"/>
            <a:ext cx="359628" cy="17519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Isosceles Triangle 30"/>
          <p:cNvSpPr/>
          <p:nvPr/>
        </p:nvSpPr>
        <p:spPr>
          <a:xfrm rot="5400000">
            <a:off x="5055615" y="1593213"/>
            <a:ext cx="359628" cy="17519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Isosceles Triangle 32"/>
          <p:cNvSpPr/>
          <p:nvPr/>
        </p:nvSpPr>
        <p:spPr>
          <a:xfrm rot="5400000">
            <a:off x="7900467" y="1591434"/>
            <a:ext cx="359628" cy="17519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itle 1"/>
          <p:cNvSpPr txBox="1">
            <a:spLocks/>
          </p:cNvSpPr>
          <p:nvPr/>
        </p:nvSpPr>
        <p:spPr>
          <a:xfrm>
            <a:off x="457200" y="2360879"/>
            <a:ext cx="8229600" cy="733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 smtClean="0"/>
              <a:t>Multiple iterations with increasing complexity</a:t>
            </a:r>
            <a:endParaRPr lang="en-US" dirty="0"/>
          </a:p>
        </p:txBody>
      </p:sp>
      <p:sp>
        <p:nvSpPr>
          <p:cNvPr id="24" name="Rectangle 23"/>
          <p:cNvSpPr/>
          <p:nvPr/>
        </p:nvSpPr>
        <p:spPr>
          <a:xfrm>
            <a:off x="115909" y="3454765"/>
            <a:ext cx="861298" cy="1153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FASTQ</a:t>
            </a:r>
            <a:endParaRPr lang="en-US" dirty="0"/>
          </a:p>
        </p:txBody>
      </p:sp>
      <p:sp>
        <p:nvSpPr>
          <p:cNvPr id="25" name="Rounded Rectangle 24"/>
          <p:cNvSpPr/>
          <p:nvPr/>
        </p:nvSpPr>
        <p:spPr>
          <a:xfrm>
            <a:off x="1094280" y="3644555"/>
            <a:ext cx="1226253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Mapping</a:t>
            </a:r>
            <a:br>
              <a:rPr lang="en-US" dirty="0" smtClean="0"/>
            </a:br>
            <a:r>
              <a:rPr lang="en-US" dirty="0" smtClean="0"/>
              <a:t>(BWA)</a:t>
            </a:r>
            <a:endParaRPr lang="en-US" dirty="0"/>
          </a:p>
        </p:txBody>
      </p:sp>
      <p:sp>
        <p:nvSpPr>
          <p:cNvPr id="26" name="Rectangle 25"/>
          <p:cNvSpPr/>
          <p:nvPr/>
        </p:nvSpPr>
        <p:spPr>
          <a:xfrm>
            <a:off x="2525194" y="3454765"/>
            <a:ext cx="861298" cy="1153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SAM</a:t>
            </a:r>
            <a:endParaRPr lang="en-US" dirty="0"/>
          </a:p>
        </p:txBody>
      </p:sp>
      <p:sp>
        <p:nvSpPr>
          <p:cNvPr id="27" name="Rounded Rectangle 26"/>
          <p:cNvSpPr/>
          <p:nvPr/>
        </p:nvSpPr>
        <p:spPr>
          <a:xfrm>
            <a:off x="3488967" y="3134255"/>
            <a:ext cx="1649606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HouseKeeping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picard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8" name="Rounded Rectangle 27"/>
          <p:cNvSpPr/>
          <p:nvPr/>
        </p:nvSpPr>
        <p:spPr>
          <a:xfrm>
            <a:off x="6321605" y="3644555"/>
            <a:ext cx="1649606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Variant calling</a:t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gatk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5323025" y="3454765"/>
            <a:ext cx="896105" cy="1153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Refined </a:t>
            </a:r>
            <a:r>
              <a:rPr lang="en-US" dirty="0" smtClean="0"/>
              <a:t>BAM</a:t>
            </a:r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8190468" y="3454765"/>
            <a:ext cx="861298" cy="115334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VCF file</a:t>
            </a:r>
            <a:endParaRPr lang="en-US" dirty="0"/>
          </a:p>
        </p:txBody>
      </p:sp>
      <p:sp>
        <p:nvSpPr>
          <p:cNvPr id="34" name="Isosceles Triangle 33"/>
          <p:cNvSpPr/>
          <p:nvPr/>
        </p:nvSpPr>
        <p:spPr>
          <a:xfrm rot="5400000">
            <a:off x="2231781" y="3949388"/>
            <a:ext cx="359628" cy="17519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Isosceles Triangle 34"/>
          <p:cNvSpPr/>
          <p:nvPr/>
        </p:nvSpPr>
        <p:spPr>
          <a:xfrm rot="5400000">
            <a:off x="5055615" y="3970397"/>
            <a:ext cx="359628" cy="17519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sosceles Triangle 35"/>
          <p:cNvSpPr/>
          <p:nvPr/>
        </p:nvSpPr>
        <p:spPr>
          <a:xfrm rot="5400000">
            <a:off x="7900467" y="3968618"/>
            <a:ext cx="359628" cy="175191"/>
          </a:xfrm>
          <a:prstGeom prst="triangl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/>
          <p:cNvSpPr/>
          <p:nvPr/>
        </p:nvSpPr>
        <p:spPr>
          <a:xfrm>
            <a:off x="4479157" y="4706532"/>
            <a:ext cx="2140210" cy="338407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Coverage metrics</a:t>
            </a:r>
            <a:endParaRPr lang="en-US" dirty="0"/>
          </a:p>
        </p:txBody>
      </p:sp>
      <p:sp>
        <p:nvSpPr>
          <p:cNvPr id="39" name="Rounded Rectangle 38"/>
          <p:cNvSpPr/>
          <p:nvPr/>
        </p:nvSpPr>
        <p:spPr>
          <a:xfrm>
            <a:off x="7509822" y="4683852"/>
            <a:ext cx="1649606" cy="77376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Filtration and annotation</a:t>
            </a:r>
            <a:endParaRPr 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4479157" y="5112998"/>
            <a:ext cx="2133850" cy="3155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Alignment metrics</a:t>
            </a:r>
            <a:endParaRPr lang="en-US" dirty="0"/>
          </a:p>
        </p:txBody>
      </p:sp>
      <p:sp>
        <p:nvSpPr>
          <p:cNvPr id="41" name="Rounded Rectangle 40"/>
          <p:cNvSpPr/>
          <p:nvPr/>
        </p:nvSpPr>
        <p:spPr>
          <a:xfrm>
            <a:off x="4495477" y="5503538"/>
            <a:ext cx="2133850" cy="3155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Insert metrics</a:t>
            </a:r>
            <a:endParaRPr lang="en-US" dirty="0"/>
          </a:p>
        </p:txBody>
      </p:sp>
      <p:sp>
        <p:nvSpPr>
          <p:cNvPr id="42" name="Rounded Rectangle 41"/>
          <p:cNvSpPr/>
          <p:nvPr/>
        </p:nvSpPr>
        <p:spPr>
          <a:xfrm>
            <a:off x="4511797" y="5871398"/>
            <a:ext cx="2133850" cy="315574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Duplicationmetrics</a:t>
            </a:r>
            <a:endParaRPr lang="en-US" dirty="0"/>
          </a:p>
        </p:txBody>
      </p:sp>
      <p:sp>
        <p:nvSpPr>
          <p:cNvPr id="43" name="Rounded Rectangle 42"/>
          <p:cNvSpPr/>
          <p:nvPr/>
        </p:nvSpPr>
        <p:spPr>
          <a:xfrm>
            <a:off x="3471267" y="3955715"/>
            <a:ext cx="1649606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/>
              <a:t>Refinements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 err="1" smtClean="0"/>
              <a:t>gatk</a:t>
            </a:r>
            <a:r>
              <a:rPr lang="en-US" dirty="0" smtClean="0"/>
              <a:t>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52817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586" y="-184382"/>
            <a:ext cx="8824892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What do we aim to achieve with this approach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1232759"/>
            <a:ext cx="8497279" cy="5064323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Hoped for advantages of approach:</a:t>
            </a:r>
          </a:p>
          <a:p>
            <a:pPr lvl="1"/>
            <a:r>
              <a:rPr lang="en-US" dirty="0" smtClean="0"/>
              <a:t>simple to understand most basic pipeline and easy to run</a:t>
            </a:r>
          </a:p>
          <a:p>
            <a:pPr lvl="1"/>
            <a:r>
              <a:rPr lang="en-US" dirty="0" smtClean="0"/>
              <a:t>practice in each iteration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Don’t worry if you do not understand everything at the first iteration</a:t>
            </a:r>
          </a:p>
          <a:p>
            <a:endParaRPr lang="en-US" dirty="0"/>
          </a:p>
          <a:p>
            <a:r>
              <a:rPr lang="en-US"/>
              <a:t>With bioinformatic pipelines it is generally a good idea to quickly create a simple version before make it more complex</a:t>
            </a:r>
          </a:p>
          <a:p>
            <a:pPr lvl="1"/>
            <a:r>
              <a:rPr lang="en-US" dirty="0"/>
              <a:t>prototyping</a:t>
            </a:r>
          </a:p>
          <a:p>
            <a:pPr lvl="1"/>
            <a:r>
              <a:rPr lang="en-US"/>
              <a:t>Check out Tom Wujec’s TED talk “</a:t>
            </a:r>
            <a:r>
              <a:rPr lang="en-US" b="1"/>
              <a:t>The marshmellow challenge</a:t>
            </a:r>
            <a:r>
              <a:rPr lang="en-US"/>
              <a:t>”</a:t>
            </a:r>
          </a:p>
          <a:p>
            <a:endParaRPr lang="en-US" dirty="0" smtClean="0"/>
          </a:p>
          <a:p>
            <a:r>
              <a:rPr lang="nb-NO" dirty="0" smtClean="0"/>
              <a:t>We will focus on single sample analysis, and will discuss more complicated setups later</a:t>
            </a:r>
          </a:p>
          <a:p>
            <a:pPr lvl="1"/>
            <a:r>
              <a:rPr lang="nb-NO" dirty="0"/>
              <a:t>multi-sample</a:t>
            </a:r>
          </a:p>
          <a:p>
            <a:pPr lvl="1"/>
            <a:r>
              <a:rPr lang="nb-NO" dirty="0"/>
              <a:t>pooled</a:t>
            </a:r>
            <a:endParaRPr lang="en-US" dirty="0"/>
          </a:p>
          <a:p>
            <a:pPr lvl="1"/>
            <a:endParaRPr lang="pl-PL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35832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Why do we need a “complex” pipeline?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273774"/>
            <a:ext cx="8229600" cy="3033889"/>
          </a:xfrm>
        </p:spPr>
        <p:txBody>
          <a:bodyPr>
            <a:normAutofit fontScale="92500" lnSpcReduction="10000"/>
          </a:bodyPr>
          <a:lstStyle/>
          <a:p>
            <a:pPr lvl="1"/>
            <a:endParaRPr lang="en-US" dirty="0" smtClean="0"/>
          </a:p>
          <a:p>
            <a:r>
              <a:rPr lang="en-US" dirty="0" smtClean="0"/>
              <a:t>FPs </a:t>
            </a:r>
            <a:r>
              <a:rPr lang="en-US" dirty="0"/>
              <a:t>and </a:t>
            </a:r>
            <a:r>
              <a:rPr lang="en-US" dirty="0" smtClean="0"/>
              <a:t>FNs, </a:t>
            </a:r>
            <a:r>
              <a:rPr lang="en-US" dirty="0"/>
              <a:t>may result </a:t>
            </a:r>
            <a:r>
              <a:rPr lang="en-US" dirty="0" smtClean="0"/>
              <a:t>in:</a:t>
            </a:r>
          </a:p>
          <a:p>
            <a:pPr lvl="1"/>
            <a:r>
              <a:rPr lang="en-US" dirty="0" smtClean="0"/>
              <a:t>the </a:t>
            </a:r>
            <a:r>
              <a:rPr lang="en-US" dirty="0"/>
              <a:t>signal in our data drowning in noise </a:t>
            </a:r>
            <a:r>
              <a:rPr lang="en-US" dirty="0" smtClean="0">
                <a:sym typeface="Wingdings"/>
              </a:rPr>
              <a:t> no result</a:t>
            </a:r>
          </a:p>
          <a:p>
            <a:pPr lvl="1"/>
            <a:r>
              <a:rPr lang="en-US" dirty="0" smtClean="0"/>
              <a:t>false results </a:t>
            </a:r>
            <a:r>
              <a:rPr lang="en-US" dirty="0" smtClean="0">
                <a:sym typeface="Wingdings"/>
              </a:rPr>
              <a:t> erroneous result</a:t>
            </a:r>
          </a:p>
          <a:p>
            <a:endParaRPr lang="en-US" dirty="0">
              <a:sym typeface="Wingdings"/>
            </a:endParaRPr>
          </a:p>
          <a:p>
            <a:r>
              <a:rPr lang="en-US" dirty="0"/>
              <a:t>You may find that reviewers will object to a pipeline which is not state-of-the-art, which creates trouble for you in the review process </a:t>
            </a:r>
            <a:r>
              <a:rPr lang="en-US" dirty="0" err="1"/>
              <a:t>eventhough</a:t>
            </a:r>
            <a:r>
              <a:rPr lang="en-US" dirty="0"/>
              <a:t> you may actually have a result</a:t>
            </a:r>
            <a:r>
              <a:rPr lang="en-US" dirty="0" smtClean="0"/>
              <a:t>.</a:t>
            </a:r>
            <a:r>
              <a:rPr lang="en-US" dirty="0"/>
              <a:t/>
            </a:r>
            <a:br>
              <a:rPr lang="en-US" dirty="0"/>
            </a:br>
            <a:endParaRPr lang="en-US" dirty="0" smtClean="0"/>
          </a:p>
          <a:p>
            <a:endParaRPr lang="en-US" dirty="0" smtClean="0"/>
          </a:p>
        </p:txBody>
      </p:sp>
      <p:pic>
        <p:nvPicPr>
          <p:cNvPr id="4" name="Picture 3" descr="Screen shot 2011-10-20 at 8.40.5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6538" y="929814"/>
            <a:ext cx="4497462" cy="1982808"/>
          </a:xfrm>
          <a:prstGeom prst="rect">
            <a:avLst/>
          </a:prstGeom>
        </p:spPr>
      </p:pic>
      <p:sp>
        <p:nvSpPr>
          <p:cNvPr id="5" name="Content Placeholder 2"/>
          <p:cNvSpPr txBox="1">
            <a:spLocks/>
          </p:cNvSpPr>
          <p:nvPr/>
        </p:nvSpPr>
        <p:spPr>
          <a:xfrm>
            <a:off x="457200" y="1168398"/>
            <a:ext cx="4935870" cy="2317041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The biggest problem with variant calling is large numbers of FPs and FNs:</a:t>
            </a:r>
          </a:p>
          <a:p>
            <a:pPr lvl="1"/>
            <a:r>
              <a:rPr lang="en-US" dirty="0" smtClean="0"/>
              <a:t>Mainly driven by bad alignments</a:t>
            </a:r>
          </a:p>
          <a:p>
            <a:pPr lvl="1"/>
            <a:r>
              <a:rPr lang="en-US" dirty="0" smtClean="0"/>
              <a:t>FNs often create FPs</a:t>
            </a:r>
          </a:p>
          <a:p>
            <a:pPr lvl="1"/>
            <a:r>
              <a:rPr lang="en-US" dirty="0" smtClean="0"/>
              <a:t>Can be systematic across samples, thus creating consistent SNPs across samples that are just machine artifacts.</a:t>
            </a:r>
          </a:p>
        </p:txBody>
      </p:sp>
    </p:spTree>
    <p:extLst>
      <p:ext uri="{BB962C8B-B14F-4D97-AF65-F5344CB8AC3E}">
        <p14:creationId xmlns:p14="http://schemas.microsoft.com/office/powerpoint/2010/main" val="40850119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Choice of example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Human data – arbitrary</a:t>
            </a:r>
          </a:p>
          <a:p>
            <a:endParaRPr lang="en-US" dirty="0" smtClean="0"/>
          </a:p>
          <a:p>
            <a:r>
              <a:rPr lang="en-US" dirty="0" smtClean="0"/>
              <a:t>What if you work on other species?</a:t>
            </a:r>
          </a:p>
          <a:p>
            <a:pPr lvl="1"/>
            <a:r>
              <a:rPr lang="en-US" dirty="0" smtClean="0"/>
              <a:t>if you have a reference genome and reads from a sample you can run the most basic pipelines</a:t>
            </a:r>
          </a:p>
          <a:p>
            <a:pPr lvl="1"/>
            <a:r>
              <a:rPr lang="en-US" dirty="0" smtClean="0"/>
              <a:t>For more advanced pipeline you may have to spend some effort finding or generating auxiliary files in correct format</a:t>
            </a:r>
          </a:p>
          <a:p>
            <a:pPr lvl="2"/>
            <a:r>
              <a:rPr lang="en-US" dirty="0" err="1" smtClean="0"/>
              <a:t>dbSNP</a:t>
            </a:r>
            <a:endParaRPr lang="en-US" dirty="0"/>
          </a:p>
          <a:p>
            <a:pPr lvl="2"/>
            <a:r>
              <a:rPr lang="en-US" dirty="0" smtClean="0"/>
              <a:t>Genome annotation</a:t>
            </a:r>
          </a:p>
          <a:p>
            <a:pPr lvl="1"/>
            <a:r>
              <a:rPr lang="en-US" dirty="0" smtClean="0"/>
              <a:t>You may find that they are already available for many species</a:t>
            </a:r>
          </a:p>
          <a:p>
            <a:pPr lvl="2"/>
            <a:r>
              <a:rPr lang="en-US" dirty="0" smtClean="0"/>
              <a:t>Check out the GSA/GATK website</a:t>
            </a:r>
          </a:p>
          <a:p>
            <a:pPr lvl="2"/>
            <a:r>
              <a:rPr lang="en-US" dirty="0" smtClean="0"/>
              <a:t>Check </a:t>
            </a:r>
            <a:r>
              <a:rPr lang="en-US" dirty="0"/>
              <a:t>out  </a:t>
            </a:r>
            <a:r>
              <a:rPr lang="en-US" dirty="0">
                <a:hlinkClick r:id="rId2"/>
              </a:rPr>
              <a:t>http://getsatisfaction.com/</a:t>
            </a:r>
            <a:r>
              <a:rPr lang="en-US" dirty="0" smtClean="0">
                <a:hlinkClick r:id="rId2"/>
              </a:rPr>
              <a:t>gsa</a:t>
            </a:r>
            <a:endParaRPr lang="en-US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39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About the course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870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GSA team at the Broad Institute	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16400"/>
            <a:ext cx="8229600" cy="5513449"/>
          </a:xfrm>
        </p:spPr>
        <p:txBody>
          <a:bodyPr>
            <a:normAutofit fontScale="70000" lnSpcReduction="20000"/>
          </a:bodyPr>
          <a:lstStyle/>
          <a:p>
            <a:r>
              <a:rPr lang="en-US" dirty="0" smtClean="0"/>
              <a:t>A large fraction of the materials and software in this course are produced by the </a:t>
            </a:r>
            <a:r>
              <a:rPr lang="en-US" b="1" dirty="0"/>
              <a:t>Genome Sequencing and Analysis </a:t>
            </a:r>
            <a:r>
              <a:rPr lang="en-US" b="1" dirty="0" smtClean="0"/>
              <a:t>Group</a:t>
            </a:r>
            <a:r>
              <a:rPr lang="en-US" dirty="0" smtClean="0"/>
              <a:t> team at the Broad Institute</a:t>
            </a:r>
          </a:p>
          <a:p>
            <a:r>
              <a:rPr lang="en-US" dirty="0" smtClean="0"/>
              <a:t>Information sources</a:t>
            </a:r>
          </a:p>
          <a:p>
            <a:pPr lvl="1"/>
            <a:r>
              <a:rPr lang="pl-PL" dirty="0">
                <a:hlinkClick r:id="rId2"/>
              </a:rPr>
              <a:t>http://www.broadinstitute.org/gsa/</a:t>
            </a:r>
            <a:r>
              <a:rPr lang="pl-PL" dirty="0" smtClean="0">
                <a:hlinkClick r:id="rId2"/>
              </a:rPr>
              <a:t>wiki</a:t>
            </a:r>
            <a:endParaRPr lang="pl-PL" dirty="0" smtClean="0"/>
          </a:p>
          <a:p>
            <a:pPr lvl="1"/>
            <a:r>
              <a:rPr lang="pl-PL" dirty="0" smtClean="0">
                <a:hlinkClick r:id="rId3"/>
              </a:rPr>
              <a:t>http://www.getsatisfaction.com/gsa</a:t>
            </a:r>
            <a:endParaRPr lang="pl-PL" dirty="0" smtClean="0"/>
          </a:p>
          <a:p>
            <a:r>
              <a:rPr lang="pl-PL" dirty="0" smtClean="0"/>
              <a:t>People</a:t>
            </a:r>
          </a:p>
          <a:p>
            <a:pPr lvl="1"/>
            <a:r>
              <a:rPr lang="en-US" dirty="0" smtClean="0">
                <a:hlinkClick r:id="rId4" tooltip="Mark A. DePristo"/>
              </a:rPr>
              <a:t>Mark </a:t>
            </a:r>
            <a:r>
              <a:rPr lang="en-US" dirty="0">
                <a:hlinkClick r:id="rId4" tooltip="Mark A. DePristo"/>
              </a:rPr>
              <a:t>A. DePristo</a:t>
            </a:r>
            <a:r>
              <a:rPr lang="en-US" dirty="0"/>
              <a:t>, Manager of Medical and Population Genetics Analysis </a:t>
            </a:r>
          </a:p>
          <a:p>
            <a:pPr lvl="1"/>
            <a:r>
              <a:rPr lang="en-US" dirty="0" smtClean="0">
                <a:hlinkClick r:id="rId5" tooltip="Eric Banks"/>
              </a:rPr>
              <a:t>Eric </a:t>
            </a:r>
            <a:r>
              <a:rPr lang="en-US" dirty="0">
                <a:hlinkClick r:id="rId5" tooltip="Eric Banks"/>
              </a:rPr>
              <a:t>Banks</a:t>
            </a:r>
            <a:r>
              <a:rPr lang="en-US" dirty="0"/>
              <a:t>, Team Lead </a:t>
            </a:r>
          </a:p>
          <a:p>
            <a:pPr lvl="1"/>
            <a:r>
              <a:rPr lang="en-US" dirty="0">
                <a:hlinkClick r:id="rId6" tooltip="Guillermo del Angel"/>
              </a:rPr>
              <a:t>Guillermo del Angel</a:t>
            </a:r>
            <a:r>
              <a:rPr lang="en-US" dirty="0"/>
              <a:t> </a:t>
            </a:r>
          </a:p>
          <a:p>
            <a:pPr lvl="1"/>
            <a:r>
              <a:rPr lang="en-US" dirty="0">
                <a:hlinkClick r:id="rId7" tooltip="Ryan Poplin"/>
              </a:rPr>
              <a:t>Ryan Poplin</a:t>
            </a:r>
            <a:r>
              <a:rPr lang="en-US" dirty="0"/>
              <a:t> </a:t>
            </a:r>
          </a:p>
          <a:p>
            <a:pPr lvl="1"/>
            <a:r>
              <a:rPr lang="en-US" dirty="0" smtClean="0">
                <a:hlinkClick r:id="rId8" tooltip="Kiran Garimella"/>
              </a:rPr>
              <a:t>Kiran </a:t>
            </a:r>
            <a:r>
              <a:rPr lang="en-US" dirty="0">
                <a:hlinkClick r:id="rId8" tooltip="Kiran Garimella"/>
              </a:rPr>
              <a:t>Garimella</a:t>
            </a:r>
            <a:r>
              <a:rPr lang="en-US" dirty="0"/>
              <a:t>, Team Lead </a:t>
            </a:r>
          </a:p>
          <a:p>
            <a:pPr lvl="1"/>
            <a:r>
              <a:rPr lang="en-US" dirty="0">
                <a:hlinkClick r:id="rId9" tooltip="http://www.broadinstitute.org/~carneiro"/>
              </a:rPr>
              <a:t>Mauricio Carneiro</a:t>
            </a:r>
            <a:r>
              <a:rPr lang="en-US" dirty="0"/>
              <a:t> </a:t>
            </a:r>
          </a:p>
          <a:p>
            <a:pPr lvl="1"/>
            <a:r>
              <a:rPr lang="en-US" dirty="0"/>
              <a:t>Chris </a:t>
            </a:r>
            <a:r>
              <a:rPr lang="en-US" dirty="0" err="1"/>
              <a:t>Hartl</a:t>
            </a:r>
            <a:r>
              <a:rPr lang="en-US" dirty="0"/>
              <a:t> </a:t>
            </a:r>
          </a:p>
          <a:p>
            <a:pPr lvl="1"/>
            <a:r>
              <a:rPr lang="en-US" dirty="0" smtClean="0"/>
              <a:t>Khalid </a:t>
            </a:r>
            <a:r>
              <a:rPr lang="en-US" dirty="0" err="1"/>
              <a:t>Shakir</a:t>
            </a:r>
            <a:r>
              <a:rPr lang="en-US" dirty="0"/>
              <a:t>, Team Lead </a:t>
            </a:r>
          </a:p>
          <a:p>
            <a:pPr lvl="1"/>
            <a:r>
              <a:rPr lang="en-US" dirty="0"/>
              <a:t>Matthew Hanna </a:t>
            </a:r>
          </a:p>
          <a:p>
            <a:pPr lvl="1"/>
            <a:r>
              <a:rPr lang="en-US" dirty="0"/>
              <a:t>David </a:t>
            </a:r>
            <a:r>
              <a:rPr lang="en-US" dirty="0" err="1" smtClean="0"/>
              <a:t>Roazen</a:t>
            </a:r>
            <a:endParaRPr lang="en-US" dirty="0" smtClean="0"/>
          </a:p>
          <a:p>
            <a:r>
              <a:rPr lang="en-US" dirty="0" smtClean="0"/>
              <a:t>Others at the Broad</a:t>
            </a:r>
          </a:p>
          <a:p>
            <a:pPr lvl="1"/>
            <a:r>
              <a:rPr lang="en-US" dirty="0" smtClean="0"/>
              <a:t> </a:t>
            </a:r>
            <a:r>
              <a:rPr lang="en-US" dirty="0" err="1" smtClean="0"/>
              <a:t>Heng</a:t>
            </a:r>
            <a:r>
              <a:rPr lang="en-US" dirty="0" smtClean="0"/>
              <a:t> Li: </a:t>
            </a:r>
            <a:r>
              <a:rPr lang="en-US" dirty="0" err="1" smtClean="0"/>
              <a:t>samtools</a:t>
            </a:r>
            <a:r>
              <a:rPr lang="en-US" dirty="0" smtClean="0"/>
              <a:t> and </a:t>
            </a:r>
            <a:r>
              <a:rPr lang="en-US" dirty="0" err="1" smtClean="0"/>
              <a:t>bwa</a:t>
            </a:r>
            <a:endParaRPr lang="en-US" dirty="0" smtClean="0"/>
          </a:p>
          <a:p>
            <a:pPr lvl="1"/>
            <a:r>
              <a:rPr lang="en-US" dirty="0" smtClean="0"/>
              <a:t>Tim Fennell: </a:t>
            </a:r>
            <a:r>
              <a:rPr lang="en-US" dirty="0" err="1" smtClean="0"/>
              <a:t>picard</a:t>
            </a:r>
            <a:endParaRPr lang="en-US" dirty="0" smtClean="0"/>
          </a:p>
          <a:p>
            <a:pPr lvl="1"/>
            <a:r>
              <a:rPr lang="en-US" dirty="0" smtClean="0"/>
              <a:t>Alec </a:t>
            </a:r>
            <a:r>
              <a:rPr lang="en-US" dirty="0" err="1" smtClean="0"/>
              <a:t>Wysoker</a:t>
            </a:r>
            <a:r>
              <a:rPr lang="en-US" dirty="0" smtClean="0"/>
              <a:t>: </a:t>
            </a:r>
            <a:r>
              <a:rPr lang="en-US" dirty="0" err="1" smtClean="0"/>
              <a:t>picard</a:t>
            </a:r>
          </a:p>
          <a:p>
            <a:pPr lvl="1"/>
            <a:r>
              <a:rPr lang="en-US" dirty="0" err="1"/>
              <a:t>Brac Chapman: bcbio.variation</a:t>
            </a:r>
            <a:endParaRPr lang="en-US" dirty="0" smtClean="0"/>
          </a:p>
          <a:p>
            <a:r>
              <a:rPr lang="en-US" dirty="0" smtClean="0"/>
              <a:t>And others outside the Broad</a:t>
            </a:r>
          </a:p>
          <a:p>
            <a:pPr lvl="1"/>
            <a:r>
              <a:rPr lang="en-US" dirty="0" smtClean="0"/>
              <a:t>sources at bottom of slides</a:t>
            </a:r>
            <a:endParaRPr lang="en-US" dirty="0"/>
          </a:p>
          <a:p>
            <a:endParaRPr lang="pl-PL" dirty="0" smtClean="0"/>
          </a:p>
          <a:p>
            <a:pPr lvl="1"/>
            <a:endParaRPr lang="pl-PL" dirty="0" smtClean="0"/>
          </a:p>
          <a:p>
            <a:pPr lvl="1"/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01709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For each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16400"/>
            <a:ext cx="8229600" cy="568284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Most k</a:t>
            </a:r>
            <a:r>
              <a:rPr lang="en-US" dirty="0" smtClean="0"/>
              <a:t>ey concepts explained up front</a:t>
            </a:r>
          </a:p>
          <a:p>
            <a:pPr lvl="1"/>
            <a:r>
              <a:rPr lang="en-US" dirty="0"/>
              <a:t>sometimes concepts will be first introduced in the practical (this will be the exception)</a:t>
            </a:r>
          </a:p>
          <a:p>
            <a:endParaRPr lang="en-US" dirty="0" smtClean="0"/>
          </a:p>
          <a:p>
            <a:r>
              <a:rPr lang="en-US" dirty="0" smtClean="0"/>
              <a:t>Run through of the practical in plenum</a:t>
            </a:r>
          </a:p>
          <a:p>
            <a:endParaRPr lang="en-US" dirty="0"/>
          </a:p>
          <a:p>
            <a:r>
              <a:rPr lang="en-US" dirty="0"/>
              <a:t>Read carefully through the practicals. All the information you need for doing the practical should be in the file</a:t>
            </a:r>
          </a:p>
          <a:p>
            <a:endParaRPr lang="en-US" dirty="0" smtClean="0"/>
          </a:p>
          <a:p>
            <a:r>
              <a:rPr lang="en-US" dirty="0" smtClean="0"/>
              <a:t>Practical </a:t>
            </a:r>
            <a:r>
              <a:rPr lang="en-US" dirty="0"/>
              <a:t>session</a:t>
            </a:r>
          </a:p>
          <a:p>
            <a:pPr lvl="2"/>
            <a:r>
              <a:rPr lang="en-US" dirty="0"/>
              <a:t>Try to get it running</a:t>
            </a:r>
          </a:p>
          <a:p>
            <a:pPr lvl="2"/>
            <a:r>
              <a:rPr lang="en-US" dirty="0"/>
              <a:t>If </a:t>
            </a:r>
            <a:r>
              <a:rPr lang="en-US" dirty="0" smtClean="0"/>
              <a:t>fail or computation takes time </a:t>
            </a:r>
            <a:r>
              <a:rPr lang="en-US" dirty="0" smtClean="0">
                <a:sym typeface="Wingdings"/>
              </a:rPr>
              <a:t></a:t>
            </a:r>
            <a:r>
              <a:rPr lang="en-US" dirty="0" smtClean="0"/>
              <a:t> </a:t>
            </a:r>
            <a:r>
              <a:rPr lang="en-US" dirty="0"/>
              <a:t>go to exercisesResults directory</a:t>
            </a:r>
          </a:p>
          <a:p>
            <a:pPr lvl="2"/>
            <a:endParaRPr lang="en-US" dirty="0"/>
          </a:p>
          <a:p>
            <a:r>
              <a:rPr lang="en-US" dirty="0"/>
              <a:t>You will be doing “copy and paste”</a:t>
            </a:r>
          </a:p>
          <a:p>
            <a:pPr lvl="1"/>
            <a:r>
              <a:rPr lang="en-US" dirty="0"/>
              <a:t>that is OK</a:t>
            </a:r>
          </a:p>
          <a:p>
            <a:pPr lvl="1"/>
            <a:r>
              <a:rPr lang="en-US" dirty="0"/>
              <a:t>but you must understand what you are copying and pasting</a:t>
            </a:r>
          </a:p>
          <a:p>
            <a:pPr lvl="1"/>
            <a:r>
              <a:rPr lang="en-US" dirty="0"/>
              <a:t>if you don’t ask for explanations</a:t>
            </a:r>
          </a:p>
          <a:p>
            <a:pPr lvl="1"/>
            <a:endParaRPr lang="en-US" dirty="0"/>
          </a:p>
          <a:p>
            <a:r>
              <a:rPr lang="en-US" dirty="0"/>
              <a:t>Use of labels to indicate status: “finished” and “needing help”</a:t>
            </a:r>
          </a:p>
          <a:p>
            <a:endParaRPr lang="en-US" dirty="0"/>
          </a:p>
          <a:p>
            <a:r>
              <a:rPr lang="en-US" dirty="0"/>
              <a:t>It is hard!</a:t>
            </a:r>
          </a:p>
          <a:p>
            <a:pPr lvl="1"/>
            <a:r>
              <a:rPr lang="en-US" dirty="0"/>
              <a:t>new concepts</a:t>
            </a:r>
          </a:p>
          <a:p>
            <a:pPr lvl="1"/>
            <a:r>
              <a:rPr lang="en-US" dirty="0"/>
              <a:t>new environment (Unix)</a:t>
            </a:r>
          </a:p>
          <a:p>
            <a:pPr lvl="1"/>
            <a:r>
              <a:rPr lang="en-US" dirty="0"/>
              <a:t>try to understand both </a:t>
            </a:r>
            <a:r>
              <a:rPr lang="en-US" b="1" dirty="0"/>
              <a:t>and take notes!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78932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7999"/>
          </a:xfrm>
          <a:prstGeom prst="rect">
            <a:avLst/>
          </a:prstGeom>
        </p:spPr>
      </p:pic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7751" y="562874"/>
            <a:ext cx="6800724" cy="2213685"/>
          </a:xfrm>
        </p:spPr>
        <p:txBody>
          <a:bodyPr>
            <a:normAutofit fontScale="92500" lnSpcReduction="20000"/>
          </a:bodyPr>
          <a:lstStyle/>
          <a:p>
            <a:r>
              <a:rPr lang="en-US" b="1">
                <a:solidFill>
                  <a:srgbClr val="FFFFFF"/>
                </a:solidFill>
              </a:rPr>
              <a:t>I would rather you focus on working on the course</a:t>
            </a:r>
          </a:p>
          <a:p>
            <a:r>
              <a:rPr lang="en-US" b="1">
                <a:solidFill>
                  <a:srgbClr val="FFFFFF"/>
                </a:solidFill>
              </a:rPr>
              <a:t>If you cannot, do not disrupt me or fellow students:</a:t>
            </a:r>
          </a:p>
          <a:p>
            <a:pPr lvl="1"/>
            <a:r>
              <a:rPr lang="en-US" b="1">
                <a:solidFill>
                  <a:srgbClr val="FFFFFF"/>
                </a:solidFill>
              </a:rPr>
              <a:t>silent phones</a:t>
            </a:r>
          </a:p>
          <a:p>
            <a:pPr lvl="1"/>
            <a:r>
              <a:rPr lang="en-US" b="1">
                <a:solidFill>
                  <a:srgbClr val="FFFFFF"/>
                </a:solidFill>
              </a:rPr>
              <a:t>no youtubing or videos</a:t>
            </a:r>
          </a:p>
          <a:p>
            <a:pPr lvl="1"/>
            <a:r>
              <a:rPr lang="en-US" b="1">
                <a:solidFill>
                  <a:srgbClr val="FFFFFF"/>
                </a:solidFill>
              </a:rPr>
              <a:t>no chatting</a:t>
            </a:r>
          </a:p>
          <a:p>
            <a:pPr lvl="1"/>
            <a:r>
              <a:rPr lang="en-US" b="1">
                <a:solidFill>
                  <a:srgbClr val="FFFFFF"/>
                </a:solidFill>
              </a:rPr>
              <a:t>no knitting</a:t>
            </a:r>
          </a:p>
          <a:p>
            <a:r>
              <a:rPr lang="en-US" b="1">
                <a:solidFill>
                  <a:srgbClr val="FFFFFF"/>
                </a:solidFill>
              </a:rPr>
              <a:t>Alternatively, you can leave</a:t>
            </a:r>
          </a:p>
        </p:txBody>
      </p:sp>
    </p:spTree>
    <p:extLst>
      <p:ext uri="{BB962C8B-B14F-4D97-AF65-F5344CB8AC3E}">
        <p14:creationId xmlns:p14="http://schemas.microsoft.com/office/powerpoint/2010/main" val="38517678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dos and donts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624609"/>
            <a:ext cx="8229600" cy="3759827"/>
          </a:xfrm>
        </p:spPr>
        <p:txBody>
          <a:bodyPr/>
          <a:lstStyle/>
          <a:p>
            <a:r>
              <a:rPr lang="en-US"/>
              <a:t>Do</a:t>
            </a:r>
          </a:p>
          <a:p>
            <a:pPr lvl="1"/>
            <a:r>
              <a:rPr lang="en-US"/>
              <a:t>Sign the attendance sheet</a:t>
            </a:r>
          </a:p>
          <a:p>
            <a:pPr lvl="1"/>
            <a:r>
              <a:rPr lang="en-US"/>
              <a:t>Remember that there are wide differences in competance</a:t>
            </a:r>
          </a:p>
          <a:p>
            <a:pPr lvl="1"/>
            <a:r>
              <a:rPr lang="en-US"/>
              <a:t>Consolidate your knowledge if you get ahead</a:t>
            </a:r>
          </a:p>
          <a:p>
            <a:pPr lvl="1"/>
            <a:r>
              <a:rPr lang="en-US"/>
              <a:t>Talk and get help from your neighbours</a:t>
            </a:r>
          </a:p>
          <a:p>
            <a:endParaRPr lang="en-US"/>
          </a:p>
          <a:p>
            <a:r>
              <a:rPr lang="en-US"/>
              <a:t>Do </a:t>
            </a:r>
            <a:r>
              <a:rPr lang="en-US" b="1"/>
              <a:t>not </a:t>
            </a:r>
            <a:r>
              <a:rPr lang="en-US"/>
              <a:t>ask questions in plenum if you get ahead, instead consolidate what you have learnt (tool websites)</a:t>
            </a:r>
          </a:p>
        </p:txBody>
      </p:sp>
    </p:spTree>
    <p:extLst>
      <p:ext uri="{BB962C8B-B14F-4D97-AF65-F5344CB8AC3E}">
        <p14:creationId xmlns:p14="http://schemas.microsoft.com/office/powerpoint/2010/main" val="39106447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Unix attitude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6155504" y="1054030"/>
            <a:ext cx="2300432" cy="1168473"/>
          </a:xfrm>
          <a:prstGeom prst="rect">
            <a:avLst/>
          </a:prstGeom>
        </p:spPr>
      </p:pic>
      <p:sp>
        <p:nvSpPr>
          <p:cNvPr id="12" name="Content Placeholder 2"/>
          <p:cNvSpPr>
            <a:spLocks noGrp="1"/>
          </p:cNvSpPr>
          <p:nvPr>
            <p:ph idx="1"/>
          </p:nvPr>
        </p:nvSpPr>
        <p:spPr>
          <a:xfrm>
            <a:off x="556810" y="1016400"/>
            <a:ext cx="4910873" cy="5209381"/>
          </a:xfrm>
        </p:spPr>
        <p:txBody>
          <a:bodyPr>
            <a:normAutofit fontScale="85000" lnSpcReduction="20000"/>
          </a:bodyPr>
          <a:lstStyle/>
          <a:p>
            <a:r>
              <a:rPr lang="en-US" b="1"/>
              <a:t>Get used to having to know where you are and to tell the computer where things are</a:t>
            </a:r>
          </a:p>
          <a:p>
            <a:endParaRPr lang="en-US" b="1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pPr lvl="1"/>
            <a:endParaRPr lang="en-US"/>
          </a:p>
          <a:p>
            <a:r>
              <a:rPr lang="en-US" b="1"/>
              <a:t>Be as precise as you are in your field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Pay attention to detail and changes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String commands together if you can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213894" y="4932947"/>
            <a:ext cx="8890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-rw-rw-r-- 1 timothyh timothyh  26M Oct  2 14:30 aln.posiSrt.clean.dedup.bam</a:t>
            </a:r>
          </a:p>
          <a:p>
            <a:r>
              <a:rPr lang="en-US"/>
              <a:t>-rw-rw-r-- 1 timothyh timothyh 145K Oct  2 14:30 aln.posiSrt.clean.dedup.bai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57200" y="3773057"/>
            <a:ext cx="5066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../vc/exerSandbox/03_advancedPipeline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254000" y="1778003"/>
            <a:ext cx="816810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java -Xmx2G -jar ${swDir}/picard-tools-1.67/MarkDuplicates.jar \</a:t>
            </a:r>
          </a:p>
          <a:p>
            <a:r>
              <a:rPr lang="en-US"/>
              <a:t>INPUT=aln.posiSrt.clean.bam \</a:t>
            </a:r>
          </a:p>
          <a:p>
            <a:r>
              <a:rPr lang="en-US"/>
              <a:t>OUTPUT=aln.posiSrt.clean.dedup.bam \</a:t>
            </a:r>
          </a:p>
          <a:p>
            <a:r>
              <a:rPr lang="en-US"/>
              <a:t>METRICS_FILE=aln.posiSrt.clean.dedup.bam_metrics.duplication.txt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53998" y="6022477"/>
            <a:ext cx="8472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cat ${dataDir}/reads_agilentV1_chr5/simul_indels/deletions.vcf  </a:t>
            </a:r>
            <a:r>
              <a:rPr lang="en-US" b="1">
                <a:solidFill>
                  <a:srgbClr val="FF0000"/>
                </a:solidFill>
              </a:rPr>
              <a:t>|</a:t>
            </a:r>
            <a:r>
              <a:rPr lang="en-US">
                <a:solidFill>
                  <a:srgbClr val="FF0000"/>
                </a:solidFill>
              </a:rPr>
              <a:t> </a:t>
            </a:r>
            <a:r>
              <a:rPr lang="en-US"/>
              <a:t>grep -v "^#" </a:t>
            </a:r>
            <a:r>
              <a:rPr lang="en-US" b="1">
                <a:solidFill>
                  <a:srgbClr val="FF0000"/>
                </a:solidFill>
              </a:rPr>
              <a:t>|</a:t>
            </a:r>
            <a:r>
              <a:rPr lang="en-US"/>
              <a:t> wc -l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5301041" y="3497544"/>
            <a:ext cx="3385759" cy="8295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74086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useful unix shortcuts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/>
              <a:t>Ctrl + a: go to beginning of line</a:t>
            </a:r>
          </a:p>
          <a:p>
            <a:endParaRPr lang="en-US"/>
          </a:p>
          <a:p>
            <a:r>
              <a:rPr lang="en-US"/>
              <a:t>Ctrl + e: go to end of line</a:t>
            </a:r>
          </a:p>
          <a:p>
            <a:endParaRPr lang="en-US"/>
          </a:p>
          <a:p>
            <a:r>
              <a:rPr lang="en-US"/>
              <a:t>Ctrl + k: remove text after pointer</a:t>
            </a:r>
          </a:p>
          <a:p>
            <a:endParaRPr lang="en-US"/>
          </a:p>
          <a:p>
            <a:r>
              <a:rPr lang="en-US"/>
              <a:t>Ctrl + u: remove text before pointer</a:t>
            </a:r>
          </a:p>
          <a:p>
            <a:endParaRPr lang="en-US"/>
          </a:p>
          <a:p>
            <a:r>
              <a:rPr lang="en-US"/>
              <a:t>Arrow up  and down to scroll through history</a:t>
            </a:r>
          </a:p>
          <a:p>
            <a:endParaRPr lang="en-US"/>
          </a:p>
          <a:p>
            <a:r>
              <a:rPr lang="en-US"/>
              <a:t>Ctrl + r: reverse search history</a:t>
            </a:r>
          </a:p>
        </p:txBody>
      </p:sp>
    </p:spTree>
    <p:extLst>
      <p:ext uri="{BB962C8B-B14F-4D97-AF65-F5344CB8AC3E}">
        <p14:creationId xmlns:p14="http://schemas.microsoft.com/office/powerpoint/2010/main" val="5983965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Organising your desktop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859442"/>
            <a:ext cx="8229600" cy="1466392"/>
          </a:xfrm>
        </p:spPr>
        <p:txBody>
          <a:bodyPr/>
          <a:lstStyle/>
          <a:p>
            <a:r>
              <a:rPr lang="en-US"/>
              <a:t>Keep an electronic notepad of file paths</a:t>
            </a:r>
          </a:p>
          <a:p>
            <a:r>
              <a:rPr lang="en-US"/>
              <a:t>Useful to have multiple terminals</a:t>
            </a:r>
          </a:p>
          <a:p>
            <a:endParaRPr lang="en-US"/>
          </a:p>
        </p:txBody>
      </p:sp>
      <p:pic>
        <p:nvPicPr>
          <p:cNvPr id="4" name="Picture 3" descr="Screen Shot 2014-10-09 at 5.06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16430"/>
            <a:ext cx="9144000" cy="46174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209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and dataset – setup and 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665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Software and data installation – mini practical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5471" y="1027740"/>
            <a:ext cx="8229600" cy="5209381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Use the terminal or a file explorer to take a look at the central repository</a:t>
            </a:r>
            <a:endParaRPr lang="en-US" b="1" dirty="0"/>
          </a:p>
          <a:p>
            <a:pPr lvl="1"/>
            <a:r>
              <a:rPr lang="en-US" b="1" dirty="0"/>
              <a:t>exerDefinitions</a:t>
            </a:r>
            <a:r>
              <a:rPr lang="en-US" dirty="0"/>
              <a:t> contains all the practicals</a:t>
            </a:r>
          </a:p>
          <a:p>
            <a:pPr lvl="1"/>
            <a:endParaRPr lang="en-US" dirty="0"/>
          </a:p>
          <a:p>
            <a:pPr lvl="1"/>
            <a:r>
              <a:rPr lang="en-US" b="1" dirty="0"/>
              <a:t>exerResults</a:t>
            </a:r>
            <a:r>
              <a:rPr lang="en-US" dirty="0"/>
              <a:t> contains pre-computed results of practicals</a:t>
            </a:r>
          </a:p>
          <a:p>
            <a:pPr lvl="1"/>
            <a:endParaRPr lang="en-US" b="1" dirty="0"/>
          </a:p>
          <a:p>
            <a:pPr lvl="1"/>
            <a:r>
              <a:rPr lang="en-US" b="1" dirty="0"/>
              <a:t>inputData </a:t>
            </a:r>
            <a:r>
              <a:rPr lang="en-US" dirty="0"/>
              <a:t>contains all the datasets we will be working on</a:t>
            </a:r>
          </a:p>
          <a:p>
            <a:endParaRPr lang="en-US" dirty="0" smtClean="0"/>
          </a:p>
          <a:p>
            <a:r>
              <a:rPr lang="en-US" dirty="0" smtClean="0"/>
              <a:t>Software</a:t>
            </a:r>
          </a:p>
          <a:p>
            <a:pPr lvl="1"/>
            <a:r>
              <a:rPr lang="en-US" dirty="0"/>
              <a:t>for documentation of how the tools work for a lot of commands you get a quick help by typing the following at the command line:</a:t>
            </a:r>
            <a:r>
              <a:rPr lang="en-US" b="1" dirty="0"/>
              <a:t> command</a:t>
            </a:r>
            <a:r>
              <a:rPr lang="en-US" dirty="0"/>
              <a:t> or</a:t>
            </a:r>
            <a:r>
              <a:rPr lang="en-US" b="1" dirty="0"/>
              <a:t> command –h</a:t>
            </a:r>
            <a:endParaRPr lang="en-US" b="1" dirty="0" smtClean="0"/>
          </a:p>
          <a:p>
            <a:pPr lvl="1"/>
            <a:r>
              <a:rPr lang="en-US" b="1" dirty="0" smtClean="0">
                <a:solidFill>
                  <a:srgbClr val="FF0000"/>
                </a:solidFill>
              </a:rPr>
              <a:t>If this does not work, the best is to google the tool and read the online documentation.</a:t>
            </a:r>
          </a:p>
          <a:p>
            <a:pPr lvl="1"/>
            <a:endParaRPr lang="en-US" b="1" dirty="0" smtClean="0">
              <a:solidFill>
                <a:srgbClr val="FF0000"/>
              </a:solidFill>
            </a:endParaRPr>
          </a:p>
          <a:p>
            <a:r>
              <a:rPr lang="en-US" dirty="0"/>
              <a:t>Lets take a quick look at the data &gt;&gt; mini practical (see next slide)</a:t>
            </a:r>
            <a:endParaRPr lang="en-US" dirty="0" smtClean="0"/>
          </a:p>
          <a:p>
            <a:endParaRPr lang="en-US" dirty="0" err="1" smtClean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49552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 of datasets in </a:t>
            </a:r>
            <a:r>
              <a:rPr lang="en-US" b="1" dirty="0" smtClean="0"/>
              <a:t>inputData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reads_exomeCapt_chr5 </a:t>
            </a:r>
            <a:r>
              <a:rPr lang="en-US" dirty="0"/>
              <a:t>in </a:t>
            </a:r>
            <a:r>
              <a:rPr lang="en-US" dirty="0" err="1"/>
              <a:t>fastq</a:t>
            </a:r>
            <a:r>
              <a:rPr lang="en-US" dirty="0"/>
              <a:t> format (</a:t>
            </a:r>
            <a:r>
              <a:rPr lang="en-US" b="1" dirty="0"/>
              <a:t>reads_agilentV1_chr5</a:t>
            </a:r>
            <a:r>
              <a:rPr lang="en-US" dirty="0"/>
              <a:t>)</a:t>
            </a:r>
          </a:p>
          <a:p>
            <a:pPr lvl="2"/>
            <a:r>
              <a:rPr lang="en-US" dirty="0" smtClean="0"/>
              <a:t>real reads from </a:t>
            </a:r>
            <a:r>
              <a:rPr lang="en-US" dirty="0" err="1" smtClean="0"/>
              <a:t>exome</a:t>
            </a:r>
            <a:r>
              <a:rPr lang="en-US" dirty="0" smtClean="0"/>
              <a:t> capture (</a:t>
            </a:r>
            <a:r>
              <a:rPr lang="en-US" b="1" dirty="0" smtClean="0"/>
              <a:t>real_patient</a:t>
            </a:r>
            <a:r>
              <a:rPr lang="en-US" dirty="0" smtClean="0"/>
              <a:t>)</a:t>
            </a:r>
          </a:p>
          <a:p>
            <a:pPr lvl="2"/>
            <a:r>
              <a:rPr lang="en-US" dirty="0" smtClean="0"/>
              <a:t>simulated: known mutations (mainly indels) and simulated reads (</a:t>
            </a:r>
            <a:r>
              <a:rPr lang="en-US" b="1" dirty="0" smtClean="0"/>
              <a:t>simul_indels</a:t>
            </a:r>
            <a:r>
              <a:rPr lang="en-US" dirty="0" smtClean="0"/>
              <a:t>) – same regions as real dataset</a:t>
            </a:r>
          </a:p>
          <a:p>
            <a:pPr lvl="2"/>
            <a:r>
              <a:rPr lang="en-US" dirty="0"/>
              <a:t>simulated: known mutations (mainly indels) and simulated reads (</a:t>
            </a:r>
            <a:r>
              <a:rPr lang="en-US" b="1" dirty="0"/>
              <a:t>simul_NA12878</a:t>
            </a:r>
            <a:r>
              <a:rPr lang="en-US" dirty="0"/>
              <a:t>) – same regions as real dataset</a:t>
            </a:r>
          </a:p>
          <a:p>
            <a:pPr lvl="2"/>
            <a:endParaRPr lang="en-US" dirty="0" smtClean="0"/>
          </a:p>
          <a:p>
            <a:r>
              <a:rPr lang="en-US" dirty="0" err="1"/>
              <a:t>reference data (</a:t>
            </a:r>
            <a:r>
              <a:rPr lang="en-US" b="1" dirty="0" err="1"/>
              <a:t>human_g1k_v37_chr5</a:t>
            </a:r>
            <a:r>
              <a:rPr lang="en-US" dirty="0" err="1"/>
              <a:t>)</a:t>
            </a:r>
          </a:p>
          <a:p>
            <a:pPr lvl="1"/>
            <a:r>
              <a:rPr lang="en-US" b="1" dirty="0"/>
              <a:t>agilentV1</a:t>
            </a:r>
            <a:r>
              <a:rPr lang="en-US" dirty="0"/>
              <a:t> &gt;&gt; definition of capture tiles in different formats</a:t>
            </a:r>
          </a:p>
          <a:p>
            <a:endParaRPr lang="en-US" dirty="0" smtClean="0"/>
          </a:p>
          <a:p>
            <a:pPr lvl="1"/>
            <a:r>
              <a:rPr lang="en-US" b="1" dirty="0" err="1" smtClean="0"/>
              <a:t>gatkBundle</a:t>
            </a:r>
            <a:r>
              <a:rPr lang="en-US" dirty="0" smtClean="0"/>
              <a:t> &gt;&gt; reference data in </a:t>
            </a:r>
            <a:r>
              <a:rPr lang="en-US" dirty="0" err="1" smtClean="0"/>
              <a:t>fasta</a:t>
            </a:r>
            <a:r>
              <a:rPr lang="en-US" dirty="0" smtClean="0"/>
              <a:t> format and </a:t>
            </a:r>
            <a:r>
              <a:rPr lang="en-US" dirty="0" err="1" smtClean="0"/>
              <a:t>vcf</a:t>
            </a:r>
            <a:r>
              <a:rPr lang="en-US" dirty="0" smtClean="0"/>
              <a:t> files of known variants (</a:t>
            </a:r>
            <a:r>
              <a:rPr lang="en-US" dirty="0" err="1" smtClean="0"/>
              <a:t>dbSNP</a:t>
            </a:r>
            <a:r>
              <a:rPr lang="en-US" dirty="0" smtClean="0"/>
              <a:t>, 1000 genomes, </a:t>
            </a:r>
            <a:r>
              <a:rPr lang="en-US" dirty="0" err="1" smtClean="0"/>
              <a:t>hapmap</a:t>
            </a:r>
            <a:r>
              <a:rPr lang="en-US" dirty="0" smtClean="0"/>
              <a:t>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Formats &gt;&gt; we will return to these later</a:t>
            </a:r>
          </a:p>
        </p:txBody>
      </p:sp>
    </p:spTree>
    <p:extLst>
      <p:ext uri="{BB962C8B-B14F-4D97-AF65-F5344CB8AC3E}">
        <p14:creationId xmlns:p14="http://schemas.microsoft.com/office/powerpoint/2010/main" val="17838083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6656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91007" y="-1"/>
            <a:ext cx="4852993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4291007" y="1609591"/>
            <a:ext cx="4800829" cy="4180934"/>
          </a:xfrm>
        </p:spPr>
        <p:txBody>
          <a:bodyPr>
            <a:normAutofit fontScale="85000" lnSpcReduction="20000"/>
          </a:bodyPr>
          <a:lstStyle/>
          <a:p>
            <a:r>
              <a:rPr lang="en-US">
                <a:solidFill>
                  <a:srgbClr val="FFFFFF"/>
                </a:solidFill>
              </a:rPr>
              <a:t>The tough challenges: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High Throughput Sequencing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Biological Applications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Informatics</a:t>
            </a:r>
          </a:p>
          <a:p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What is the secret for 18 hours with me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to be fun for you?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to be fun for me?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you to learn as much as possible?</a:t>
            </a:r>
          </a:p>
          <a:p>
            <a:pPr lvl="1"/>
            <a:endParaRPr lang="en-US">
              <a:solidFill>
                <a:srgbClr val="FFFFFF"/>
              </a:solidFill>
            </a:endParaRPr>
          </a:p>
          <a:p>
            <a:r>
              <a:rPr lang="en-US">
                <a:solidFill>
                  <a:srgbClr val="FFFFFF"/>
                </a:solidFill>
              </a:rPr>
              <a:t>An attitude that works well in all walks of life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take initiative for problem solving</a:t>
            </a:r>
          </a:p>
          <a:p>
            <a:pPr lvl="1"/>
            <a:r>
              <a:rPr lang="en-US">
                <a:solidFill>
                  <a:srgbClr val="FFFFFF"/>
                </a:solidFill>
              </a:rPr>
              <a:t>then ask for help</a:t>
            </a:r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0"/>
            <a:ext cx="9144000" cy="983867"/>
          </a:xfrm>
          <a:prstGeom prst="rect">
            <a:avLst/>
          </a:prstGeom>
          <a:solidFill>
            <a:schemeClr val="tx1"/>
          </a:solidFill>
        </p:spPr>
        <p:txBody>
          <a:bodyPr wrap="square" rtlCol="0" anchor="ctr" anchorCtr="0">
            <a:noAutofit/>
          </a:bodyPr>
          <a:lstStyle/>
          <a:p>
            <a:pPr algn="ctr"/>
            <a:r>
              <a:rPr lang="en-US" sz="4400" b="1">
                <a:solidFill>
                  <a:srgbClr val="FFFFFF"/>
                </a:solidFill>
                <a:effectLst>
                  <a:reflection stA="76000" endPos="60000" dir="5400000" sy="-100000" algn="bl" rotWithShape="0"/>
                </a:effectLst>
              </a:rPr>
              <a:t>INF-BIOX121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4947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reference genome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6219" y="867832"/>
            <a:ext cx="4445808" cy="583141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96000" y="1979083"/>
            <a:ext cx="221191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Or the species of your choice.</a:t>
            </a:r>
          </a:p>
          <a:p>
            <a:endParaRPr lang="en-US"/>
          </a:p>
          <a:p>
            <a:r>
              <a:rPr lang="en-US"/>
              <a:t>Some kind of reference is necessary for variant calling.</a:t>
            </a:r>
          </a:p>
          <a:p>
            <a:endParaRPr lang="en-US"/>
          </a:p>
          <a:p>
            <a:r>
              <a:rPr lang="en-US"/>
              <a:t>It is possible to use closely related species as a reference.</a:t>
            </a:r>
          </a:p>
        </p:txBody>
      </p:sp>
    </p:spTree>
    <p:extLst>
      <p:ext uri="{BB962C8B-B14F-4D97-AF65-F5344CB8AC3E}">
        <p14:creationId xmlns:p14="http://schemas.microsoft.com/office/powerpoint/2010/main" val="71091338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Naming and ordering of chromosome/</a:t>
            </a:r>
            <a:r>
              <a:rPr lang="en-US" dirty="0" err="1" smtClean="0"/>
              <a:t>contigs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04706320"/>
              </p:ext>
            </p:extLst>
          </p:nvPr>
        </p:nvGraphicFramePr>
        <p:xfrm>
          <a:off x="321760" y="1222145"/>
          <a:ext cx="8489775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4313"/>
                <a:gridCol w="3395537"/>
                <a:gridCol w="2829925"/>
              </a:tblGrid>
              <a:tr h="37084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Hg18 (UCSC)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B36 (NCBI)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Contig</a:t>
                      </a:r>
                      <a:r>
                        <a:rPr lang="en-US" baseline="0" dirty="0" smtClean="0"/>
                        <a:t> prefix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none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smtClean="0"/>
                        <a:t>Mitochondrial</a:t>
                      </a:r>
                      <a:r>
                        <a:rPr lang="en-US" baseline="0" dirty="0" smtClean="0"/>
                        <a:t> </a:t>
                      </a:r>
                      <a:r>
                        <a:rPr lang="en-US" baseline="0" dirty="0" err="1" smtClean="0"/>
                        <a:t>contig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chrM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MT</a:t>
                      </a:r>
                      <a:endParaRPr lang="en-US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Contig</a:t>
                      </a:r>
                      <a:r>
                        <a:rPr lang="en-US" dirty="0" smtClean="0"/>
                        <a:t> order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 smtClean="0"/>
                        <a:t>chrM</a:t>
                      </a:r>
                      <a:r>
                        <a:rPr lang="en-US" dirty="0" smtClean="0"/>
                        <a:t>, chr1, chr2, ....., </a:t>
                      </a:r>
                      <a:r>
                        <a:rPr lang="en-US" dirty="0" err="1" smtClean="0"/>
                        <a:t>chrX</a:t>
                      </a:r>
                      <a:r>
                        <a:rPr lang="en-US" dirty="0" smtClean="0"/>
                        <a:t>, </a:t>
                      </a:r>
                      <a:r>
                        <a:rPr lang="en-US" dirty="0" err="1" smtClean="0"/>
                        <a:t>chrY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1, 2, ...., X, Y, MT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Content Placeholder 2"/>
          <p:cNvSpPr txBox="1">
            <a:spLocks/>
          </p:cNvSpPr>
          <p:nvPr/>
        </p:nvSpPr>
        <p:spPr>
          <a:xfrm>
            <a:off x="204113" y="2891757"/>
            <a:ext cx="8607422" cy="3821655"/>
          </a:xfrm>
          <a:prstGeom prst="rect">
            <a:avLst/>
          </a:prstGeom>
        </p:spPr>
        <p:txBody>
          <a:bodyPr vert="horz" lIns="91440" tIns="45720" rIns="91440" bIns="45720" rtlCol="0">
            <a:normAutofit fontScale="5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Genome references</a:t>
            </a:r>
          </a:p>
          <a:p>
            <a:pPr lvl="1"/>
            <a:r>
              <a:rPr lang="en-US" dirty="0" err="1" smtClean="0"/>
              <a:t>Fasta</a:t>
            </a:r>
            <a:r>
              <a:rPr lang="en-US" dirty="0" smtClean="0"/>
              <a:t> file: must have .</a:t>
            </a:r>
            <a:r>
              <a:rPr lang="en-US" dirty="0" err="1" smtClean="0"/>
              <a:t>fasta</a:t>
            </a:r>
            <a:r>
              <a:rPr lang="en-US" dirty="0" smtClean="0"/>
              <a:t> extension + respect naming and order</a:t>
            </a:r>
          </a:p>
          <a:p>
            <a:pPr lvl="1"/>
            <a:r>
              <a:rPr lang="en-US" dirty="0" smtClean="0"/>
              <a:t>Fai file (created by </a:t>
            </a:r>
            <a:r>
              <a:rPr lang="en-US" dirty="0" err="1" smtClean="0"/>
              <a:t>samtools</a:t>
            </a:r>
            <a:r>
              <a:rPr lang="en-US" dirty="0" smtClean="0"/>
              <a:t> </a:t>
            </a:r>
            <a:r>
              <a:rPr lang="en-US" dirty="0" err="1" smtClean="0"/>
              <a:t>faidx</a:t>
            </a:r>
            <a:r>
              <a:rPr lang="en-US" dirty="0" smtClean="0"/>
              <a:t>): </a:t>
            </a:r>
            <a:r>
              <a:rPr lang="en-US" dirty="0" err="1" smtClean="0"/>
              <a:t>contig</a:t>
            </a:r>
            <a:r>
              <a:rPr lang="en-US" dirty="0" smtClean="0"/>
              <a:t>, size, location, </a:t>
            </a:r>
            <a:r>
              <a:rPr lang="en-US" dirty="0" err="1" smtClean="0"/>
              <a:t>basesPerLine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 for efficient random access</a:t>
            </a:r>
          </a:p>
          <a:p>
            <a:pPr lvl="1"/>
            <a:r>
              <a:rPr lang="en-US" dirty="0" err="1" smtClean="0">
                <a:sym typeface="Wingdings"/>
              </a:rPr>
              <a:t>Dict</a:t>
            </a:r>
            <a:r>
              <a:rPr lang="en-US" dirty="0" smtClean="0">
                <a:sym typeface="Wingdings"/>
              </a:rPr>
              <a:t> file (created by Picard </a:t>
            </a:r>
            <a:r>
              <a:rPr lang="en-US" dirty="0" err="1" smtClean="0">
                <a:sym typeface="Wingdings"/>
              </a:rPr>
              <a:t>CreateSequenceDictionary</a:t>
            </a:r>
            <a:r>
              <a:rPr lang="en-US" dirty="0" smtClean="0">
                <a:sym typeface="Wingdings"/>
              </a:rPr>
              <a:t>): SAM style header describing the contents of the </a:t>
            </a:r>
            <a:r>
              <a:rPr lang="en-US" dirty="0" err="1" smtClean="0">
                <a:sym typeface="Wingdings"/>
              </a:rPr>
              <a:t>fasta</a:t>
            </a:r>
            <a:r>
              <a:rPr lang="en-US" dirty="0" smtClean="0">
                <a:sym typeface="Wingdings"/>
              </a:rPr>
              <a:t> file  for names and length of original file</a:t>
            </a:r>
          </a:p>
          <a:p>
            <a:r>
              <a:rPr lang="en-US" dirty="0" smtClean="0">
                <a:sym typeface="Wingdings"/>
              </a:rPr>
              <a:t>ROD (reference ordered data)</a:t>
            </a:r>
          </a:p>
          <a:p>
            <a:pPr lvl="1"/>
            <a:r>
              <a:rPr lang="en-US" dirty="0" smtClean="0">
                <a:sym typeface="Wingdings"/>
              </a:rPr>
              <a:t>GATK supports several common file formats for reading ROD data: VCF, UCSC formatted </a:t>
            </a:r>
            <a:r>
              <a:rPr lang="en-US" dirty="0" err="1" smtClean="0">
                <a:sym typeface="Wingdings"/>
              </a:rPr>
              <a:t>dbSNP</a:t>
            </a:r>
            <a:r>
              <a:rPr lang="en-US" dirty="0" smtClean="0">
                <a:sym typeface="Wingdings"/>
              </a:rPr>
              <a:t>, BED</a:t>
            </a:r>
          </a:p>
          <a:p>
            <a:r>
              <a:rPr lang="en-US" dirty="0" err="1" smtClean="0">
                <a:sym typeface="Wingdings"/>
              </a:rPr>
              <a:t>dbSNP</a:t>
            </a:r>
            <a:r>
              <a:rPr lang="en-US" dirty="0" smtClean="0">
                <a:sym typeface="Wingdings"/>
              </a:rPr>
              <a:t> files</a:t>
            </a:r>
          </a:p>
          <a:p>
            <a:pPr lvl="1"/>
            <a:r>
              <a:rPr lang="en-US" dirty="0" smtClean="0">
                <a:sym typeface="Wingdings"/>
              </a:rPr>
              <a:t>Must also be ROD</a:t>
            </a:r>
          </a:p>
          <a:p>
            <a:pPr lvl="1"/>
            <a:r>
              <a:rPr lang="en-US" dirty="0" smtClean="0">
                <a:sym typeface="Wingdings"/>
              </a:rPr>
              <a:t>Generated </a:t>
            </a:r>
            <a:r>
              <a:rPr lang="en-US" dirty="0">
                <a:sym typeface="Wingdings"/>
              </a:rPr>
              <a:t>by GSA from the </a:t>
            </a:r>
            <a:r>
              <a:rPr lang="en-US" dirty="0" err="1">
                <a:sym typeface="Wingdings"/>
              </a:rPr>
              <a:t>dbSNP</a:t>
            </a:r>
            <a:r>
              <a:rPr lang="en-US" dirty="0">
                <a:sym typeface="Wingdings"/>
              </a:rPr>
              <a:t> </a:t>
            </a:r>
            <a:r>
              <a:rPr lang="en-US" dirty="0" err="1">
                <a:sym typeface="Wingdings"/>
              </a:rPr>
              <a:t>db</a:t>
            </a:r>
            <a:r>
              <a:rPr lang="en-US" dirty="0">
                <a:sym typeface="Wingdings"/>
              </a:rPr>
              <a:t> using a bit of bash, </a:t>
            </a:r>
            <a:r>
              <a:rPr lang="en-US" dirty="0" err="1">
                <a:sym typeface="Wingdings"/>
              </a:rPr>
              <a:t>awk</a:t>
            </a:r>
            <a:r>
              <a:rPr lang="en-US" dirty="0">
                <a:sym typeface="Wingdings"/>
              </a:rPr>
              <a:t> and a </a:t>
            </a:r>
            <a:r>
              <a:rPr lang="en-US" dirty="0" err="1">
                <a:sym typeface="Wingdings"/>
              </a:rPr>
              <a:t>perl</a:t>
            </a:r>
            <a:r>
              <a:rPr lang="en-US" dirty="0">
                <a:sym typeface="Wingdings"/>
              </a:rPr>
              <a:t> script: </a:t>
            </a:r>
            <a:r>
              <a:rPr lang="en-US" dirty="0" err="1">
                <a:sym typeface="Wingdings"/>
              </a:rPr>
              <a:t>sortByRef.pl</a:t>
            </a:r>
            <a:r>
              <a:rPr lang="en-US" dirty="0">
                <a:sym typeface="Wingdings"/>
              </a:rPr>
              <a:t>. Full details: </a:t>
            </a:r>
            <a:r>
              <a:rPr lang="en-US" dirty="0">
                <a:sym typeface="Wingdings"/>
                <a:hlinkClick r:id="rId2"/>
              </a:rPr>
              <a:t>http://www.broadinstitute.org/gsa/wiki/index.php/</a:t>
            </a:r>
            <a:r>
              <a:rPr lang="en-US" dirty="0" smtClean="0">
                <a:sym typeface="Wingdings"/>
                <a:hlinkClick r:id="rId2"/>
              </a:rPr>
              <a:t>The_DBSNP_rod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All of the above delivered for human as part of the </a:t>
            </a:r>
            <a:r>
              <a:rPr lang="en-US" b="1" dirty="0" smtClean="0">
                <a:sym typeface="Wingdings"/>
              </a:rPr>
              <a:t>GATK resource bundle</a:t>
            </a:r>
          </a:p>
          <a:p>
            <a:pPr lvl="1"/>
            <a:r>
              <a:rPr lang="en-US" dirty="0" smtClean="0">
                <a:sym typeface="Wingdings"/>
              </a:rPr>
              <a:t>Other species may also be available</a:t>
            </a:r>
          </a:p>
          <a:p>
            <a:pPr lvl="1"/>
            <a:r>
              <a:rPr lang="en-US" dirty="0" smtClean="0">
                <a:sym typeface="Wingdings"/>
              </a:rPr>
              <a:t>Help on generating for another species see GATK wiki or </a:t>
            </a:r>
            <a:r>
              <a:rPr lang="en-US" dirty="0" err="1" smtClean="0">
                <a:sym typeface="Wingdings"/>
              </a:rPr>
              <a:t>getsatisfaction.com</a:t>
            </a:r>
            <a:r>
              <a:rPr lang="en-US" dirty="0" smtClean="0">
                <a:sym typeface="Wingdings"/>
              </a:rPr>
              <a:t>/</a:t>
            </a:r>
            <a:r>
              <a:rPr lang="en-US" dirty="0" err="1" smtClean="0">
                <a:sym typeface="Wingdings"/>
              </a:rPr>
              <a:t>gsa</a:t>
            </a:r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6460020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-93545"/>
            <a:ext cx="8229600" cy="977270"/>
          </a:xfrm>
        </p:spPr>
        <p:txBody>
          <a:bodyPr>
            <a:normAutofit/>
          </a:bodyPr>
          <a:lstStyle/>
          <a:p>
            <a:r>
              <a:rPr lang="en-US"/>
              <a:t>The FASTQ reads: Motivating the simulation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370878"/>
            <a:ext cx="8229600" cy="4854903"/>
          </a:xfrm>
        </p:spPr>
        <p:txBody>
          <a:bodyPr/>
          <a:lstStyle/>
          <a:p>
            <a:r>
              <a:rPr lang="en-US"/>
              <a:t>Why simulate in variant calling?</a:t>
            </a:r>
          </a:p>
          <a:p>
            <a:pPr lvl="1"/>
            <a:r>
              <a:rPr lang="en-US"/>
              <a:t>with real data we do not know the “truth”</a:t>
            </a:r>
          </a:p>
          <a:p>
            <a:pPr lvl="1"/>
            <a:r>
              <a:rPr lang="en-US"/>
              <a:t>in a simulation, we can define the “truth” and then “hide” it and test how well our methods can recover this “truth”</a:t>
            </a:r>
          </a:p>
          <a:p>
            <a:pPr lvl="1"/>
            <a:r>
              <a:rPr lang="en-US"/>
              <a:t>in a real dataset, most variants are single nucleotide polymorphisms and these are usually very easy to correctly call</a:t>
            </a:r>
            <a:endParaRPr lang="en-US"/>
          </a:p>
          <a:p>
            <a:endParaRPr lang="en-US"/>
          </a:p>
          <a:p>
            <a:r>
              <a:rPr lang="en-US"/>
              <a:t>Drawbacks of simulation: usually will not accurately model all aspects of real data</a:t>
            </a:r>
          </a:p>
        </p:txBody>
      </p:sp>
    </p:spTree>
    <p:extLst>
      <p:ext uri="{BB962C8B-B14F-4D97-AF65-F5344CB8AC3E}">
        <p14:creationId xmlns:p14="http://schemas.microsoft.com/office/powerpoint/2010/main" val="23069519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The simulation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62389" y="996311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Fragment sample</a:t>
            </a:r>
            <a:endParaRPr lang="en-US" dirty="0"/>
          </a:p>
        </p:txBody>
      </p:sp>
      <p:sp>
        <p:nvSpPr>
          <p:cNvPr id="5" name="Rounded Rectangle 4"/>
          <p:cNvSpPr/>
          <p:nvPr/>
        </p:nvSpPr>
        <p:spPr>
          <a:xfrm>
            <a:off x="589365" y="1920791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Capture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562389" y="2830142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Sequence</a:t>
            </a:r>
            <a:endParaRPr lang="en-US" dirty="0"/>
          </a:p>
        </p:txBody>
      </p:sp>
      <p:sp>
        <p:nvSpPr>
          <p:cNvPr id="7" name="Rounded Rectangle 6"/>
          <p:cNvSpPr/>
          <p:nvPr/>
        </p:nvSpPr>
        <p:spPr>
          <a:xfrm>
            <a:off x="562389" y="3719498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Map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589365" y="4603739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</a:t>
            </a:r>
            <a:r>
              <a:rPr lang="en-US" dirty="0" smtClean="0"/>
              <a:t>lign</a:t>
            </a:r>
            <a:endParaRPr lang="en-US" dirty="0"/>
          </a:p>
        </p:txBody>
      </p:sp>
      <p:sp>
        <p:nvSpPr>
          <p:cNvPr id="9" name="Rounded Rectangle 8"/>
          <p:cNvSpPr/>
          <p:nvPr/>
        </p:nvSpPr>
        <p:spPr>
          <a:xfrm>
            <a:off x="589365" y="5523404"/>
            <a:ext cx="1984237" cy="773760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Variant call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3517584" y="1538583"/>
            <a:ext cx="3858859" cy="48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7442537" y="1401632"/>
            <a:ext cx="8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91891" y="877987"/>
            <a:ext cx="14987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 frags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496812" y="1387953"/>
            <a:ext cx="3858859" cy="48850"/>
          </a:xfrm>
          <a:prstGeom prst="rect">
            <a:avLst/>
          </a:prstGeom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/>
          <p:cNvSpPr txBox="1"/>
          <p:nvPr/>
        </p:nvSpPr>
        <p:spPr>
          <a:xfrm>
            <a:off x="7450627" y="1178852"/>
            <a:ext cx="8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3737712" y="126543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3890112" y="114366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533166" y="12672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320530" y="12753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6122325" y="126897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687315" y="116163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5474679" y="11553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6276474" y="11634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5851634" y="105606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22726" y="104973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222680" y="10434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 flipV="1">
            <a:off x="4915380" y="1710972"/>
            <a:ext cx="1251999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TextBox 26"/>
          <p:cNvSpPr txBox="1"/>
          <p:nvPr/>
        </p:nvSpPr>
        <p:spPr>
          <a:xfrm>
            <a:off x="6267285" y="1512472"/>
            <a:ext cx="8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bait</a:t>
            </a:r>
          </a:p>
        </p:txBody>
      </p:sp>
      <p:cxnSp>
        <p:nvCxnSpPr>
          <p:cNvPr id="28" name="Straight Connector 27"/>
          <p:cNvCxnSpPr/>
          <p:nvPr/>
        </p:nvCxnSpPr>
        <p:spPr>
          <a:xfrm>
            <a:off x="4526825" y="232004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5314189" y="232814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4680974" y="221447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468338" y="220814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5845293" y="21089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5016385" y="210257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4" name="Rectangle 33"/>
          <p:cNvSpPr/>
          <p:nvPr/>
        </p:nvSpPr>
        <p:spPr>
          <a:xfrm flipV="1">
            <a:off x="4909039" y="2460782"/>
            <a:ext cx="1251999" cy="45719"/>
          </a:xfrm>
          <a:prstGeom prst="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4592639" y="356447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5380003" y="357257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746788" y="324710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5534152" y="324077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9" name="Straight Connector 38"/>
          <p:cNvCxnSpPr/>
          <p:nvPr/>
        </p:nvCxnSpPr>
        <p:spPr>
          <a:xfrm>
            <a:off x="5911107" y="295859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5082199" y="2952262"/>
            <a:ext cx="692700" cy="0"/>
          </a:xfrm>
          <a:prstGeom prst="line">
            <a:avLst/>
          </a:prstGeom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759478" y="316052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5957981" y="316052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/>
          <p:nvPr/>
        </p:nvCxnSpPr>
        <p:spPr>
          <a:xfrm>
            <a:off x="5553228" y="316052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5921528" y="285634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5094237" y="285634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>
            <a:off x="4592639" y="3481984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392715" y="349010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 flipH="1">
            <a:off x="6345138" y="2860924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 flipH="1">
            <a:off x="5796209" y="349010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 flipH="1">
            <a:off x="5022726" y="349010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 flipH="1">
            <a:off x="5180819" y="316052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5516230" y="2857241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53" name="Rectangle 52"/>
          <p:cNvSpPr/>
          <p:nvPr/>
        </p:nvSpPr>
        <p:spPr>
          <a:xfrm>
            <a:off x="3530284" y="4671605"/>
            <a:ext cx="3858859" cy="48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/>
          <p:cNvSpPr txBox="1"/>
          <p:nvPr/>
        </p:nvSpPr>
        <p:spPr>
          <a:xfrm>
            <a:off x="7455237" y="4534654"/>
            <a:ext cx="8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</a:t>
            </a:r>
          </a:p>
        </p:txBody>
      </p:sp>
      <p:cxnSp>
        <p:nvCxnSpPr>
          <p:cNvPr id="68" name="Straight Connector 67"/>
          <p:cNvCxnSpPr/>
          <p:nvPr/>
        </p:nvCxnSpPr>
        <p:spPr>
          <a:xfrm>
            <a:off x="2560902" y="2758051"/>
            <a:ext cx="6417064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9" name="Straight Connector 68"/>
          <p:cNvCxnSpPr/>
          <p:nvPr/>
        </p:nvCxnSpPr>
        <p:spPr>
          <a:xfrm>
            <a:off x="2599002" y="1869051"/>
            <a:ext cx="6417064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Connector 69"/>
          <p:cNvCxnSpPr/>
          <p:nvPr/>
        </p:nvCxnSpPr>
        <p:spPr>
          <a:xfrm>
            <a:off x="2599002" y="3697851"/>
            <a:ext cx="6417064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70"/>
          <p:cNvCxnSpPr/>
          <p:nvPr/>
        </p:nvCxnSpPr>
        <p:spPr>
          <a:xfrm>
            <a:off x="2611702" y="5377499"/>
            <a:ext cx="6417064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Oval 72"/>
          <p:cNvSpPr/>
          <p:nvPr/>
        </p:nvSpPr>
        <p:spPr>
          <a:xfrm>
            <a:off x="5506151" y="1340602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/>
          <p:cNvSpPr/>
          <p:nvPr/>
        </p:nvSpPr>
        <p:spPr>
          <a:xfrm>
            <a:off x="5508466" y="1204377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/>
          <p:cNvSpPr/>
          <p:nvPr/>
        </p:nvSpPr>
        <p:spPr>
          <a:xfrm>
            <a:off x="5510781" y="1079697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/>
          <p:cNvSpPr/>
          <p:nvPr/>
        </p:nvSpPr>
        <p:spPr>
          <a:xfrm>
            <a:off x="5513096" y="978107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7" name="Oval 76"/>
          <p:cNvSpPr/>
          <p:nvPr/>
        </p:nvSpPr>
        <p:spPr>
          <a:xfrm>
            <a:off x="5501551" y="2040247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Oval 77"/>
          <p:cNvSpPr/>
          <p:nvPr/>
        </p:nvSpPr>
        <p:spPr>
          <a:xfrm>
            <a:off x="5503866" y="2158012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9" name="Oval 78"/>
          <p:cNvSpPr/>
          <p:nvPr/>
        </p:nvSpPr>
        <p:spPr>
          <a:xfrm>
            <a:off x="5506181" y="2287322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Oval 79"/>
          <p:cNvSpPr/>
          <p:nvPr/>
        </p:nvSpPr>
        <p:spPr>
          <a:xfrm>
            <a:off x="5520041" y="2792282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1" name="Oval 80"/>
          <p:cNvSpPr/>
          <p:nvPr/>
        </p:nvSpPr>
        <p:spPr>
          <a:xfrm>
            <a:off x="5533901" y="3077012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2" name="Oval 81"/>
          <p:cNvSpPr/>
          <p:nvPr/>
        </p:nvSpPr>
        <p:spPr>
          <a:xfrm>
            <a:off x="5547761" y="3403702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2" name="Straight Arrow Connector 91"/>
          <p:cNvCxnSpPr/>
          <p:nvPr/>
        </p:nvCxnSpPr>
        <p:spPr>
          <a:xfrm>
            <a:off x="4784883" y="423652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/>
          <p:nvPr/>
        </p:nvCxnSpPr>
        <p:spPr>
          <a:xfrm flipH="1">
            <a:off x="5983386" y="423652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/>
          <p:nvPr/>
        </p:nvCxnSpPr>
        <p:spPr>
          <a:xfrm>
            <a:off x="5578633" y="423652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>
            <a:off x="5946933" y="401427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6" name="Straight Arrow Connector 95"/>
          <p:cNvCxnSpPr/>
          <p:nvPr/>
        </p:nvCxnSpPr>
        <p:spPr>
          <a:xfrm>
            <a:off x="5119642" y="401427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7" name="Straight Arrow Connector 96"/>
          <p:cNvCxnSpPr/>
          <p:nvPr/>
        </p:nvCxnSpPr>
        <p:spPr>
          <a:xfrm>
            <a:off x="4618044" y="4476054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/>
          <p:nvPr/>
        </p:nvCxnSpPr>
        <p:spPr>
          <a:xfrm>
            <a:off x="5418120" y="4484177"/>
            <a:ext cx="26325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9" name="Straight Arrow Connector 98"/>
          <p:cNvCxnSpPr/>
          <p:nvPr/>
        </p:nvCxnSpPr>
        <p:spPr>
          <a:xfrm flipH="1">
            <a:off x="6370543" y="4018854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5821614" y="448417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1" name="Straight Arrow Connector 100"/>
          <p:cNvCxnSpPr/>
          <p:nvPr/>
        </p:nvCxnSpPr>
        <p:spPr>
          <a:xfrm flipH="1">
            <a:off x="5048131" y="448417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2" name="Straight Arrow Connector 101"/>
          <p:cNvCxnSpPr/>
          <p:nvPr/>
        </p:nvCxnSpPr>
        <p:spPr>
          <a:xfrm flipH="1">
            <a:off x="5206224" y="4236527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3" name="Straight Arrow Connector 102"/>
          <p:cNvCxnSpPr/>
          <p:nvPr/>
        </p:nvCxnSpPr>
        <p:spPr>
          <a:xfrm flipH="1">
            <a:off x="5541635" y="4042481"/>
            <a:ext cx="258669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4" name="Oval 103"/>
          <p:cNvSpPr/>
          <p:nvPr/>
        </p:nvSpPr>
        <p:spPr>
          <a:xfrm>
            <a:off x="5545446" y="3977522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" name="Oval 104"/>
          <p:cNvSpPr/>
          <p:nvPr/>
        </p:nvSpPr>
        <p:spPr>
          <a:xfrm>
            <a:off x="5559306" y="4153012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Oval 105"/>
          <p:cNvSpPr/>
          <p:nvPr/>
        </p:nvSpPr>
        <p:spPr>
          <a:xfrm>
            <a:off x="5573166" y="4397772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8" name="Straight Arrow Connector 107"/>
          <p:cNvCxnSpPr/>
          <p:nvPr/>
        </p:nvCxnSpPr>
        <p:spPr>
          <a:xfrm>
            <a:off x="5618115" y="4802909"/>
            <a:ext cx="0" cy="72049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Box 108"/>
          <p:cNvSpPr txBox="1"/>
          <p:nvPr/>
        </p:nvSpPr>
        <p:spPr>
          <a:xfrm>
            <a:off x="3325091" y="5357119"/>
            <a:ext cx="47220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Are we able to correctly call this site as variant?</a:t>
            </a:r>
          </a:p>
        </p:txBody>
      </p:sp>
      <p:sp>
        <p:nvSpPr>
          <p:cNvPr id="111" name="TextBox 110"/>
          <p:cNvSpPr txBox="1"/>
          <p:nvPr/>
        </p:nvSpPr>
        <p:spPr>
          <a:xfrm>
            <a:off x="3315861" y="5648059"/>
            <a:ext cx="47220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Potential challenges are: </a:t>
            </a:r>
          </a:p>
          <a:p>
            <a:pPr marL="285750" indent="-285750">
              <a:buFontTx/>
              <a:buChar char="•"/>
            </a:pPr>
            <a:r>
              <a:rPr lang="en-US"/>
              <a:t>depth of coverage</a:t>
            </a:r>
          </a:p>
          <a:p>
            <a:pPr marL="285750" indent="-285750">
              <a:buFontTx/>
              <a:buChar char="•"/>
            </a:pPr>
            <a:r>
              <a:rPr lang="en-US"/>
              <a:t>position in read</a:t>
            </a:r>
          </a:p>
          <a:p>
            <a:pPr marL="285750" indent="-285750">
              <a:buFontTx/>
              <a:buChar char="•"/>
            </a:pPr>
            <a:r>
              <a:rPr lang="en-US"/>
              <a:t>size of indel</a:t>
            </a:r>
          </a:p>
        </p:txBody>
      </p:sp>
      <p:sp>
        <p:nvSpPr>
          <p:cNvPr id="86" name="Oval 85"/>
          <p:cNvSpPr/>
          <p:nvPr/>
        </p:nvSpPr>
        <p:spPr>
          <a:xfrm>
            <a:off x="5549956" y="3515137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Oval 86"/>
          <p:cNvSpPr/>
          <p:nvPr/>
        </p:nvSpPr>
        <p:spPr>
          <a:xfrm>
            <a:off x="5549751" y="3188447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Oval 87"/>
          <p:cNvSpPr/>
          <p:nvPr/>
        </p:nvSpPr>
        <p:spPr>
          <a:xfrm>
            <a:off x="5522236" y="2890062"/>
            <a:ext cx="116564" cy="111900"/>
          </a:xfrm>
          <a:prstGeom prst="ellipse">
            <a:avLst/>
          </a:prstGeom>
          <a:solidFill>
            <a:srgbClr val="D6D6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3355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simulated dataset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2179" y="1409936"/>
            <a:ext cx="5667370" cy="5421871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/>
              <a:t>SNPs – 100 of each type &gt;&gt; 600 in total</a:t>
            </a:r>
          </a:p>
          <a:p>
            <a:pPr lvl="1"/>
            <a:r>
              <a:rPr lang="en-US" dirty="0" smtClean="0"/>
              <a:t>3 strands (1 hetero, 2 hetero, 3 homo)</a:t>
            </a:r>
          </a:p>
          <a:p>
            <a:pPr lvl="1"/>
            <a:r>
              <a:rPr lang="en-US" dirty="0" smtClean="0"/>
              <a:t>2 positions in tile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Deletions – 5 of each type &gt;&gt; 1800 in total</a:t>
            </a:r>
          </a:p>
          <a:p>
            <a:pPr lvl="1"/>
            <a:r>
              <a:rPr lang="en-US" dirty="0"/>
              <a:t>3 strands (1 hetero, 2 hetero, 3 homo)</a:t>
            </a:r>
          </a:p>
          <a:p>
            <a:pPr lvl="1"/>
            <a:r>
              <a:rPr lang="en-US" dirty="0"/>
              <a:t>2 positions in </a:t>
            </a:r>
            <a:r>
              <a:rPr lang="en-US" dirty="0" smtClean="0"/>
              <a:t>tile (at edge or well inside)</a:t>
            </a:r>
          </a:p>
          <a:p>
            <a:pPr lvl="1"/>
            <a:r>
              <a:rPr lang="en-US" dirty="0" smtClean="0"/>
              <a:t>size: 1 to 60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Insertions </a:t>
            </a:r>
            <a:r>
              <a:rPr lang="en-US" dirty="0"/>
              <a:t>– 5 of each type &gt;&gt; 1800 in total</a:t>
            </a:r>
          </a:p>
          <a:p>
            <a:pPr lvl="1"/>
            <a:r>
              <a:rPr lang="en-US" dirty="0"/>
              <a:t>3 strands (1 hetero, 2 hetero, 3 homo)</a:t>
            </a:r>
          </a:p>
          <a:p>
            <a:pPr lvl="1"/>
            <a:r>
              <a:rPr lang="en-US" dirty="0"/>
              <a:t>2 positions in </a:t>
            </a:r>
            <a:r>
              <a:rPr lang="en-US" dirty="0" smtClean="0"/>
              <a:t>tile </a:t>
            </a:r>
            <a:r>
              <a:rPr lang="en-US" dirty="0"/>
              <a:t>(at edge or well inside)</a:t>
            </a:r>
          </a:p>
          <a:p>
            <a:pPr lvl="1"/>
            <a:r>
              <a:rPr lang="en-US" dirty="0"/>
              <a:t>size: 1 to </a:t>
            </a:r>
            <a:r>
              <a:rPr lang="en-US" dirty="0" smtClean="0"/>
              <a:t>60</a:t>
            </a:r>
          </a:p>
          <a:p>
            <a:pPr lvl="1"/>
            <a:endParaRPr lang="en-US" dirty="0" smtClean="0"/>
          </a:p>
          <a:p>
            <a:r>
              <a:rPr lang="en-US" b="1" dirty="0" err="1">
                <a:solidFill>
                  <a:srgbClr val="FF0000"/>
                </a:solidFill>
              </a:rPr>
              <a:t>A highly unrealistic set of variation but useful for studying the intricacies of variant calling</a:t>
            </a:r>
            <a:endParaRPr lang="en-US" b="1" dirty="0">
              <a:solidFill>
                <a:srgbClr val="FF0000"/>
              </a:solidFill>
            </a:endParaRP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633959" y="1409936"/>
            <a:ext cx="2521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Tiles: 1-600 SNPs</a:t>
            </a:r>
          </a:p>
          <a:p>
            <a:pPr lvl="1"/>
            <a:r>
              <a:rPr lang="en-US" dirty="0"/>
              <a:t>Position 0-14MB)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633959" y="2601950"/>
            <a:ext cx="34433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Tiles: 601-2400</a:t>
            </a:r>
          </a:p>
          <a:p>
            <a:pPr lvl="1"/>
            <a:r>
              <a:rPr lang="en-US" dirty="0"/>
              <a:t>Deletions - increasing in size in batches of 30 (14 to 72 MB)</a:t>
            </a:r>
          </a:p>
          <a:p>
            <a:pPr lvl="1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633959" y="4160190"/>
            <a:ext cx="39035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dirty="0"/>
              <a:t>Tiles: 2401-4200</a:t>
            </a:r>
          </a:p>
          <a:p>
            <a:pPr lvl="1"/>
            <a:r>
              <a:rPr lang="en-US" dirty="0"/>
              <a:t>Insertions - </a:t>
            </a:r>
            <a:r>
              <a:rPr lang="en-US" dirty="0"/>
              <a:t>increasing in size in batches of 30 (72 to 131 MB)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39679" y="773113"/>
            <a:ext cx="36043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Placed in true </a:t>
            </a:r>
            <a:r>
              <a:rPr lang="en-US" b="1" dirty="0" err="1"/>
              <a:t>agilent</a:t>
            </a:r>
            <a:r>
              <a:rPr lang="en-US" b="1" dirty="0"/>
              <a:t> tiles on </a:t>
            </a:r>
            <a:r>
              <a:rPr lang="en-US" b="1" dirty="0" err="1"/>
              <a:t>chr</a:t>
            </a:r>
            <a:r>
              <a:rPr lang="en-US" b="1" dirty="0"/>
              <a:t> 5</a:t>
            </a:r>
          </a:p>
          <a:p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38207869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Practical 01 – setting up your home directory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8691" y="1016399"/>
            <a:ext cx="8581580" cy="5555851"/>
          </a:xfrm>
        </p:spPr>
        <p:txBody>
          <a:bodyPr>
            <a:normAutofit fontScale="85000" lnSpcReduction="20000"/>
          </a:bodyPr>
          <a:lstStyle/>
          <a:p>
            <a:r>
              <a:rPr lang="en-US"/>
              <a:t>We do this real SLOOOOOOOOW...........</a:t>
            </a:r>
          </a:p>
          <a:p>
            <a:endParaRPr lang="en-US"/>
          </a:p>
          <a:p>
            <a:r>
              <a:rPr lang="en-US"/>
              <a:t>We need to create a place where you can do the exercises in your home directory</a:t>
            </a:r>
          </a:p>
          <a:p>
            <a:endParaRPr lang="en-US"/>
          </a:p>
          <a:p>
            <a:r>
              <a:rPr lang="en-US"/>
              <a:t>Start two terminal windows</a:t>
            </a:r>
          </a:p>
          <a:p>
            <a:endParaRPr lang="en-US"/>
          </a:p>
          <a:p>
            <a:r>
              <a:rPr lang="en-US"/>
              <a:t>First setup the environment, you need:</a:t>
            </a:r>
          </a:p>
          <a:p>
            <a:pPr lvl="1"/>
            <a:r>
              <a:rPr lang="en-US"/>
              <a:t>in a terminal:</a:t>
            </a:r>
            <a:r>
              <a:rPr lang="en-US" b="1"/>
              <a:t> source /work/projects/hts_course/vc/exerDefinitions/setupEnv.bash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Nota Bene: you should always run this when you start a new terminal</a:t>
            </a:r>
          </a:p>
          <a:p>
            <a:pPr lvl="1"/>
            <a:r>
              <a:rPr lang="en-US"/>
              <a:t>test it: </a:t>
            </a:r>
            <a:r>
              <a:rPr lang="en-US" b="1"/>
              <a:t>echo $localVcDir</a:t>
            </a:r>
          </a:p>
          <a:p>
            <a:pPr lvl="1"/>
            <a:r>
              <a:rPr lang="en-US"/>
              <a:t>you should output something like </a:t>
            </a:r>
            <a:r>
              <a:rPr lang="en-US" b="1"/>
              <a:t>/usit/abel/u1/timothyh/vc</a:t>
            </a:r>
          </a:p>
          <a:p>
            <a:endParaRPr lang="en-US" b="1"/>
          </a:p>
          <a:p>
            <a:r>
              <a:rPr lang="en-US"/>
              <a:t>Get your copy of the files you need from the central location:</a:t>
            </a:r>
            <a:r>
              <a:rPr lang="en-US" b="1"/>
              <a:t> </a:t>
            </a:r>
          </a:p>
          <a:p>
            <a:pPr lvl="1"/>
            <a:r>
              <a:rPr lang="en-US"/>
              <a:t>in a terminal: /</a:t>
            </a:r>
            <a:r>
              <a:rPr lang="en-US" b="1"/>
              <a:t>work/projects/hts_course/vc/exerDefinitions/copyFiles.bash</a:t>
            </a:r>
          </a:p>
          <a:p>
            <a:pPr lvl="1"/>
            <a:r>
              <a:rPr lang="en-US"/>
              <a:t>The files were copied to this location: </a:t>
            </a:r>
            <a:r>
              <a:rPr lang="en-US" b="1"/>
              <a:t>echo $localVcDir</a:t>
            </a:r>
          </a:p>
          <a:p>
            <a:pPr lvl="1"/>
            <a:r>
              <a:rPr lang="en-US"/>
              <a:t>Check out the contents of this directory: </a:t>
            </a:r>
            <a:r>
              <a:rPr lang="en-US" b="1"/>
              <a:t>ls $localVcDir</a:t>
            </a:r>
          </a:p>
          <a:p>
            <a:pPr lvl="1"/>
            <a:r>
              <a:rPr lang="en-US"/>
              <a:t>You should see a list of files which are your copies of the inputData, slides and exercises (exerDefinitions) and a location where you should do all exercises (exerSandbox)</a:t>
            </a:r>
          </a:p>
        </p:txBody>
      </p:sp>
    </p:spTree>
    <p:extLst>
      <p:ext uri="{BB962C8B-B14F-4D97-AF65-F5344CB8AC3E}">
        <p14:creationId xmlns:p14="http://schemas.microsoft.com/office/powerpoint/2010/main" val="20301878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Genetics 101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541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 concepts – Take notes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73970" y="4659107"/>
            <a:ext cx="4137204" cy="1937091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Cells</a:t>
            </a:r>
          </a:p>
          <a:p>
            <a:r>
              <a:rPr lang="en-US"/>
              <a:t>C</a:t>
            </a:r>
            <a:r>
              <a:rPr lang="en-US"/>
              <a:t>hromosomes (ploidy)</a:t>
            </a:r>
          </a:p>
          <a:p>
            <a:r>
              <a:rPr lang="en-US"/>
              <a:t>DNA complementarity and strands</a:t>
            </a:r>
          </a:p>
          <a:p>
            <a:r>
              <a:rPr lang="en-US"/>
              <a:t>Variant site (SNPs are the most simple)</a:t>
            </a:r>
            <a:endParaRPr lang="en-US"/>
          </a:p>
          <a:p>
            <a:r>
              <a:rPr lang="en-US"/>
              <a:t>Genotype: homozygote / heterozygote</a:t>
            </a:r>
          </a:p>
          <a:p>
            <a:r>
              <a:rPr lang="en-US"/>
              <a:t>Haplotype</a:t>
            </a:r>
            <a:endParaRPr lang="en-US"/>
          </a:p>
        </p:txBody>
      </p:sp>
      <p:pic>
        <p:nvPicPr>
          <p:cNvPr id="4" name="Picture 3" descr="cell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990" y="824656"/>
            <a:ext cx="4921031" cy="3126768"/>
          </a:xfrm>
          <a:prstGeom prst="rect">
            <a:avLst/>
          </a:prstGeom>
        </p:spPr>
      </p:pic>
      <p:pic>
        <p:nvPicPr>
          <p:cNvPr id="5" name="Picture 4" descr="dnaComplementarity.gi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811" y="4113842"/>
            <a:ext cx="4002777" cy="2660598"/>
          </a:xfrm>
          <a:prstGeom prst="rect">
            <a:avLst/>
          </a:prstGeom>
        </p:spPr>
      </p:pic>
      <p:pic>
        <p:nvPicPr>
          <p:cNvPr id="6" name="Picture 5" descr="karyotype.jp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9966" y="824656"/>
            <a:ext cx="3464034" cy="3464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103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What is a gene?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6688" y="4445025"/>
            <a:ext cx="8229600" cy="3556136"/>
          </a:xfrm>
        </p:spPr>
        <p:txBody>
          <a:bodyPr/>
          <a:lstStyle/>
          <a:p>
            <a:r>
              <a:rPr lang="en-US"/>
              <a:t>There are large numbers of genes in multicellular organisms</a:t>
            </a:r>
          </a:p>
          <a:p>
            <a:r>
              <a:rPr lang="en-US"/>
              <a:t>Not all organism have multiple exons per gene and thus do not need splicing</a:t>
            </a:r>
          </a:p>
          <a:p>
            <a:r>
              <a:rPr lang="en-US"/>
              <a:t>Outside genes are regulatory elements that control when and where genes are expressed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278090" y="1608133"/>
            <a:ext cx="900545" cy="1500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/>
          <p:cNvSpPr/>
          <p:nvPr/>
        </p:nvSpPr>
        <p:spPr>
          <a:xfrm>
            <a:off x="4778672" y="1610443"/>
            <a:ext cx="900545" cy="1500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/>
          <p:cNvCxnSpPr>
            <a:stCxn id="21" idx="3"/>
            <a:endCxn id="22" idx="1"/>
          </p:cNvCxnSpPr>
          <p:nvPr/>
        </p:nvCxnSpPr>
        <p:spPr>
          <a:xfrm>
            <a:off x="2178635" y="1683178"/>
            <a:ext cx="2600037" cy="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228791" y="1612753"/>
            <a:ext cx="900545" cy="1500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Connector 24"/>
          <p:cNvCxnSpPr>
            <a:stCxn id="22" idx="3"/>
          </p:cNvCxnSpPr>
          <p:nvPr/>
        </p:nvCxnSpPr>
        <p:spPr>
          <a:xfrm>
            <a:off x="5679217" y="1685488"/>
            <a:ext cx="549574" cy="231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ectangle 25"/>
          <p:cNvSpPr/>
          <p:nvPr/>
        </p:nvSpPr>
        <p:spPr>
          <a:xfrm>
            <a:off x="806091" y="1653833"/>
            <a:ext cx="442762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7129336" y="1664938"/>
            <a:ext cx="26841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548907" y="2065715"/>
            <a:ext cx="900545" cy="1500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3474856" y="2063405"/>
            <a:ext cx="900545" cy="1500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4416991" y="2065715"/>
            <a:ext cx="900545" cy="15009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2097305" y="2126169"/>
            <a:ext cx="442762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/>
          <p:cNvSpPr/>
          <p:nvPr/>
        </p:nvSpPr>
        <p:spPr>
          <a:xfrm>
            <a:off x="5338702" y="2107317"/>
            <a:ext cx="26841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>
            <a:off x="3497096" y="1322915"/>
            <a:ext cx="691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DNA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344847" y="1751983"/>
            <a:ext cx="95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mRNA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3344847" y="2229041"/>
            <a:ext cx="9539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Protein</a:t>
            </a:r>
          </a:p>
        </p:txBody>
      </p:sp>
      <p:sp>
        <p:nvSpPr>
          <p:cNvPr id="45" name="Rectangle 44"/>
          <p:cNvSpPr/>
          <p:nvPr/>
        </p:nvSpPr>
        <p:spPr>
          <a:xfrm>
            <a:off x="2574311" y="2553214"/>
            <a:ext cx="2764391" cy="150090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/>
          <p:cNvSpPr txBox="1"/>
          <p:nvPr/>
        </p:nvSpPr>
        <p:spPr>
          <a:xfrm>
            <a:off x="7012923" y="1735576"/>
            <a:ext cx="15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Transcription 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012923" y="2194855"/>
            <a:ext cx="1545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Translation</a:t>
            </a:r>
          </a:p>
        </p:txBody>
      </p:sp>
      <p:pic>
        <p:nvPicPr>
          <p:cNvPr id="48" name="Picture 47" descr="Screen Shot 2015-10-05 at 7.14.4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415" y="3361433"/>
            <a:ext cx="9144000" cy="545910"/>
          </a:xfrm>
          <a:prstGeom prst="rect">
            <a:avLst/>
          </a:prstGeom>
        </p:spPr>
      </p:pic>
      <p:sp>
        <p:nvSpPr>
          <p:cNvPr id="49" name="TextBox 48"/>
          <p:cNvSpPr txBox="1"/>
          <p:nvPr/>
        </p:nvSpPr>
        <p:spPr>
          <a:xfrm>
            <a:off x="189779" y="3066182"/>
            <a:ext cx="44117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Codons, codon table and gene strand</a:t>
            </a:r>
          </a:p>
        </p:txBody>
      </p:sp>
      <p:sp>
        <p:nvSpPr>
          <p:cNvPr id="50" name="Rectangle 49"/>
          <p:cNvSpPr/>
          <p:nvPr/>
        </p:nvSpPr>
        <p:spPr>
          <a:xfrm>
            <a:off x="721428" y="1322915"/>
            <a:ext cx="7949278" cy="1545153"/>
          </a:xfrm>
          <a:prstGeom prst="rect">
            <a:avLst/>
          </a:prstGeom>
          <a:noFill/>
          <a:ln>
            <a:solidFill>
              <a:schemeClr val="tx1"/>
            </a:solidFill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/>
          <p:cNvSpPr txBox="1"/>
          <p:nvPr/>
        </p:nvSpPr>
        <p:spPr>
          <a:xfrm>
            <a:off x="3154239" y="798422"/>
            <a:ext cx="20315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Central Dogma</a:t>
            </a:r>
          </a:p>
        </p:txBody>
      </p:sp>
    </p:spTree>
    <p:extLst>
      <p:ext uri="{BB962C8B-B14F-4D97-AF65-F5344CB8AC3E}">
        <p14:creationId xmlns:p14="http://schemas.microsoft.com/office/powerpoint/2010/main" val="12551609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Distribution of Allele Count across 21 exomes</a:t>
            </a:r>
          </a:p>
        </p:txBody>
      </p:sp>
      <p:pic>
        <p:nvPicPr>
          <p:cNvPr id="4" name="Picture 3" descr="Screen Shot 2015-09-18 at 17.05.04 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4528" y="957211"/>
            <a:ext cx="5567015" cy="56016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224181" y="2593831"/>
            <a:ext cx="1395075" cy="255805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170088" y="3130485"/>
            <a:ext cx="3016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21 individual exomes (of diploid humans) i.e. 42 alleles</a:t>
            </a:r>
          </a:p>
        </p:txBody>
      </p:sp>
    </p:spTree>
    <p:extLst>
      <p:ext uri="{BB962C8B-B14F-4D97-AF65-F5344CB8AC3E}">
        <p14:creationId xmlns:p14="http://schemas.microsoft.com/office/powerpoint/2010/main" val="2940664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Who is teaching?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476713" y="1600200"/>
            <a:ext cx="7840079" cy="4525963"/>
          </a:xfrm>
        </p:spPr>
        <p:txBody>
          <a:bodyPr>
            <a:normAutofit/>
          </a:bodyPr>
          <a:lstStyle/>
          <a:p>
            <a:r>
              <a:rPr lang="en-US" dirty="0" smtClean="0"/>
              <a:t>People</a:t>
            </a:r>
          </a:p>
          <a:p>
            <a:pPr lvl="1"/>
            <a:r>
              <a:rPr lang="en-US" dirty="0" smtClean="0"/>
              <a:t>Tim – bioinformatics – HTS since 2009</a:t>
            </a:r>
          </a:p>
          <a:p>
            <a:pPr lvl="1"/>
            <a:r>
              <a:rPr lang="en-US" dirty="0" err="1"/>
              <a:t>Even and Srinidhi – both took the course last year</a:t>
            </a:r>
            <a:endParaRPr lang="en-US" dirty="0" smtClean="0"/>
          </a:p>
          <a:p>
            <a:pPr marL="457200" lvl="1" indent="0">
              <a:buNone/>
            </a:pPr>
            <a:endParaRPr lang="en-US" dirty="0" smtClean="0"/>
          </a:p>
          <a:p>
            <a:r>
              <a:rPr lang="en-US" dirty="0" smtClean="0"/>
              <a:t>What we know about HTS</a:t>
            </a:r>
          </a:p>
          <a:p>
            <a:endParaRPr lang="en-US" dirty="0"/>
          </a:p>
          <a:p>
            <a:r>
              <a:rPr lang="en-US" dirty="0" smtClean="0"/>
              <a:t>I have run this course many times</a:t>
            </a:r>
          </a:p>
          <a:p>
            <a:pPr lvl="1"/>
            <a:r>
              <a:rPr lang="en-US" dirty="0" smtClean="0"/>
              <a:t>its going not going to be easy</a:t>
            </a:r>
          </a:p>
          <a:p>
            <a:pPr lvl="1"/>
            <a:r>
              <a:rPr lang="en-US" dirty="0" smtClean="0"/>
              <a:t>its probably going to be messy</a:t>
            </a:r>
          </a:p>
          <a:p>
            <a:pPr lvl="1"/>
            <a:r>
              <a:rPr lang="en-US" dirty="0" smtClean="0"/>
              <a:t>but you will go away having learnt a lot, we hope </a:t>
            </a:r>
            <a:r>
              <a:rPr lang="en-US" dirty="0" smtClean="0">
                <a:sym typeface="Wingdings"/>
              </a:rPr>
              <a:t>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7225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Make a note about indel size distribution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729646"/>
            <a:ext cx="8229600" cy="1496038"/>
          </a:xfrm>
        </p:spPr>
        <p:txBody>
          <a:bodyPr/>
          <a:lstStyle/>
          <a:p>
            <a:r>
              <a:rPr lang="en-US"/>
              <a:t>Sequencing of human exome</a:t>
            </a:r>
          </a:p>
          <a:p>
            <a:pPr lvl="1"/>
            <a:r>
              <a:rPr lang="en-US"/>
              <a:t>23,602 SNPs in coding exons (approx. 2.5M bp size)</a:t>
            </a:r>
          </a:p>
          <a:p>
            <a:pPr lvl="1"/>
            <a:r>
              <a:rPr lang="en-US"/>
              <a:t>40,621 SNPs outside coding exons </a:t>
            </a:r>
            <a:r>
              <a:rPr lang="en-US"/>
              <a:t>(approx. 2.5M bp size)</a:t>
            </a:r>
            <a:endParaRPr lang="en-US"/>
          </a:p>
        </p:txBody>
      </p:sp>
      <p:pic>
        <p:nvPicPr>
          <p:cNvPr id="4" name="Picture 3" descr="Screen Shot 2015-10-04 at 9.43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515" y="1966246"/>
            <a:ext cx="4554119" cy="4232922"/>
          </a:xfrm>
          <a:prstGeom prst="rect">
            <a:avLst/>
          </a:prstGeom>
        </p:spPr>
      </p:pic>
      <p:pic>
        <p:nvPicPr>
          <p:cNvPr id="6" name="Picture 5" descr="Screen Shot 2015-10-04 at 9.44.5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6108" y="1952584"/>
            <a:ext cx="4551969" cy="424658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62389" y="6308400"/>
            <a:ext cx="5489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Notice both numbers and pattern in indel figures</a:t>
            </a:r>
          </a:p>
        </p:txBody>
      </p:sp>
    </p:spTree>
    <p:extLst>
      <p:ext uri="{BB962C8B-B14F-4D97-AF65-F5344CB8AC3E}">
        <p14:creationId xmlns:p14="http://schemas.microsoft.com/office/powerpoint/2010/main" val="3468183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 and alignment 101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0366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/>
              <a:t>Read mapping is the process of locating where in the reference genome a read originates from</a:t>
            </a:r>
          </a:p>
          <a:p>
            <a:endParaRPr lang="en-US"/>
          </a:p>
          <a:p>
            <a:r>
              <a:rPr lang="en-US"/>
              <a:t>We typically have millions of 100-150 bp sequence reads which we need to map to a reference genome (often billions of bases)</a:t>
            </a:r>
          </a:p>
          <a:p>
            <a:endParaRPr lang="en-US"/>
          </a:p>
          <a:p>
            <a:r>
              <a:rPr lang="en-US"/>
              <a:t>In addition, there will often not be an exact match between the read and the reference due to:</a:t>
            </a:r>
          </a:p>
          <a:p>
            <a:pPr lvl="1"/>
            <a:r>
              <a:rPr lang="en-US"/>
              <a:t>base call errors in individual reads</a:t>
            </a:r>
          </a:p>
          <a:p>
            <a:pPr lvl="1"/>
            <a:r>
              <a:rPr lang="en-US"/>
              <a:t>variation in the sample relative to the reference.</a:t>
            </a:r>
          </a:p>
          <a:p>
            <a:pPr lvl="1"/>
            <a:endParaRPr lang="en-US"/>
          </a:p>
          <a:p>
            <a:r>
              <a:rPr lang="en-US"/>
              <a:t>One way of locating the origin of a read is to scan the whole genome looking for a match but this method is obviously very time consuming</a:t>
            </a:r>
          </a:p>
          <a:p>
            <a:pPr lvl="1"/>
            <a:r>
              <a:rPr lang="en-US"/>
              <a:t>later in the course we will study an algorithm which speeds this up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813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After mapping - Alignment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57200" y="862446"/>
            <a:ext cx="5917857" cy="175432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urier"/>
                <a:cs typeface="Courier"/>
              </a:rPr>
              <a:t>Ref    A A A C A A T T A A G T</a:t>
            </a:r>
          </a:p>
          <a:p>
            <a:r>
              <a:rPr lang="en-US">
                <a:latin typeface="Courier"/>
                <a:cs typeface="Courier"/>
              </a:rPr>
              <a:t>              |</a:t>
            </a:r>
          </a:p>
          <a:p>
            <a:r>
              <a:rPr lang="en-US">
                <a:latin typeface="Courier"/>
                <a:cs typeface="Courier"/>
              </a:rPr>
              <a:t>Sample      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AAAT</a:t>
            </a:r>
          </a:p>
          <a:p>
            <a:endParaRPr lang="en-US">
              <a:latin typeface="Courier"/>
              <a:cs typeface="Courier"/>
            </a:endParaRPr>
          </a:p>
          <a:p>
            <a:r>
              <a:rPr lang="en-US">
                <a:latin typeface="Courier"/>
                <a:cs typeface="Courier"/>
              </a:rPr>
              <a:t>Sample A A A C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A A A T </a:t>
            </a:r>
            <a:r>
              <a:rPr lang="en-US">
                <a:latin typeface="Courier"/>
                <a:cs typeface="Courier"/>
              </a:rPr>
              <a:t>A A T T A A G T</a:t>
            </a:r>
          </a:p>
          <a:p>
            <a:endParaRPr lang="en-US">
              <a:latin typeface="Courier"/>
              <a:cs typeface="Courier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" y="2724723"/>
            <a:ext cx="5917857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urier"/>
                <a:cs typeface="Courier"/>
              </a:rPr>
              <a:t>Ref    A A A C - - - - A A T T A A G T</a:t>
            </a:r>
          </a:p>
          <a:p>
            <a:endParaRPr lang="en-US" b="1">
              <a:latin typeface="Courier"/>
              <a:cs typeface="Courier"/>
            </a:endParaRPr>
          </a:p>
          <a:p>
            <a:r>
              <a:rPr lang="en-US">
                <a:latin typeface="Courier"/>
                <a:cs typeface="Courier"/>
              </a:rPr>
              <a:t>Sample A A A C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A A A T </a:t>
            </a:r>
            <a:r>
              <a:rPr lang="en-US">
                <a:latin typeface="Courier"/>
                <a:cs typeface="Courier"/>
              </a:rPr>
              <a:t>A A T T A A G T</a:t>
            </a:r>
          </a:p>
          <a:p>
            <a:endParaRPr lang="en-US">
              <a:latin typeface="Courier"/>
              <a:cs typeface="Courier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965325" y="4653182"/>
            <a:ext cx="68262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urier"/>
                <a:cs typeface="Courier"/>
              </a:rPr>
              <a:t>Ref         A A A C </a:t>
            </a:r>
            <a:r>
              <a:rPr lang="en-US" b="1">
                <a:solidFill>
                  <a:srgbClr val="FF0000"/>
                </a:solidFill>
                <a:latin typeface="Courier"/>
                <a:cs typeface="Courier"/>
              </a:rPr>
              <a:t>- - - - </a:t>
            </a:r>
            <a:r>
              <a:rPr lang="en-US" b="1">
                <a:latin typeface="Courier"/>
                <a:cs typeface="Courier"/>
              </a:rPr>
              <a:t>A A T T A A G T</a:t>
            </a:r>
          </a:p>
          <a:p>
            <a:endParaRPr lang="en-US" b="1">
              <a:latin typeface="Courier"/>
              <a:cs typeface="Courier"/>
            </a:endParaRPr>
          </a:p>
          <a:p>
            <a:r>
              <a:rPr lang="en-US">
                <a:latin typeface="Courier"/>
                <a:cs typeface="Courier"/>
              </a:rPr>
              <a:t>Sample read A A A C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A A A T </a:t>
            </a:r>
            <a:r>
              <a:rPr lang="en-US">
                <a:latin typeface="Courier"/>
                <a:cs typeface="Courier"/>
              </a:rPr>
              <a:t>A A T T</a:t>
            </a:r>
            <a:endParaRPr lang="en-US">
              <a:latin typeface="Courier"/>
              <a:cs typeface="Courier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57200" y="4075244"/>
            <a:ext cx="682625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>
                <a:latin typeface="Courier"/>
                <a:cs typeface="Courier"/>
              </a:rPr>
              <a:t>Sample read A A A C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A A A T </a:t>
            </a:r>
            <a:r>
              <a:rPr lang="en-US">
                <a:latin typeface="Courier"/>
                <a:cs typeface="Courier"/>
              </a:rPr>
              <a:t>A A T T 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1497024" y="3703725"/>
            <a:ext cx="329722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54224" y="5769570"/>
            <a:ext cx="68262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urier"/>
                <a:cs typeface="Courier"/>
              </a:rPr>
              <a:t>Ref         A A A C A A T T A A G T</a:t>
            </a:r>
          </a:p>
          <a:p>
            <a:endParaRPr lang="en-US" b="1">
              <a:latin typeface="Courier"/>
              <a:cs typeface="Courier"/>
            </a:endParaRPr>
          </a:p>
          <a:p>
            <a:r>
              <a:rPr lang="en-US">
                <a:latin typeface="Courier"/>
                <a:cs typeface="Courier"/>
              </a:rPr>
              <a:t>Sample read A A A C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A A </a:t>
            </a:r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 T</a:t>
            </a:r>
            <a:r>
              <a:rPr lang="en-US">
                <a:latin typeface="Courier"/>
                <a:cs typeface="Courier"/>
              </a:rPr>
              <a:t> A A </a:t>
            </a:r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>
                <a:latin typeface="Courier"/>
                <a:cs typeface="Courier"/>
              </a:rPr>
              <a:t> T </a:t>
            </a:r>
            <a:endParaRPr lang="en-US">
              <a:latin typeface="Courier"/>
              <a:cs typeface="Courier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800391" y="3058620"/>
            <a:ext cx="234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Correct alignment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34049" y="4876876"/>
            <a:ext cx="234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Correct alignment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22589" y="5930506"/>
            <a:ext cx="23436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Possible alignment</a:t>
            </a:r>
          </a:p>
        </p:txBody>
      </p:sp>
    </p:spTree>
    <p:extLst>
      <p:ext uri="{BB962C8B-B14F-4D97-AF65-F5344CB8AC3E}">
        <p14:creationId xmlns:p14="http://schemas.microsoft.com/office/powerpoint/2010/main" val="1233266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Alignment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3949202"/>
            <a:ext cx="8229600" cy="2654798"/>
          </a:xfrm>
        </p:spPr>
        <p:txBody>
          <a:bodyPr>
            <a:normAutofit fontScale="70000" lnSpcReduction="20000"/>
          </a:bodyPr>
          <a:lstStyle/>
          <a:p>
            <a:r>
              <a:rPr lang="en-US"/>
              <a:t>Key component of alignment algorithm is the scoring</a:t>
            </a:r>
          </a:p>
          <a:p>
            <a:pPr lvl="1"/>
            <a:r>
              <a:rPr lang="en-US"/>
              <a:t>negative contribution to score</a:t>
            </a:r>
          </a:p>
          <a:p>
            <a:pPr lvl="2"/>
            <a:r>
              <a:rPr lang="en-US"/>
              <a:t>opening a gap</a:t>
            </a:r>
          </a:p>
          <a:p>
            <a:pPr lvl="2"/>
            <a:r>
              <a:rPr lang="en-US"/>
              <a:t>extending a gap</a:t>
            </a:r>
          </a:p>
          <a:p>
            <a:pPr lvl="2"/>
            <a:r>
              <a:rPr lang="en-US"/>
              <a:t>mismatches</a:t>
            </a:r>
          </a:p>
          <a:p>
            <a:pPr lvl="1"/>
            <a:r>
              <a:rPr lang="en-US"/>
              <a:t>positive contribution to score</a:t>
            </a:r>
          </a:p>
          <a:p>
            <a:pPr lvl="2"/>
            <a:r>
              <a:rPr lang="en-US"/>
              <a:t>matches</a:t>
            </a:r>
          </a:p>
          <a:p>
            <a:pPr lvl="2"/>
            <a:endParaRPr lang="en-US"/>
          </a:p>
          <a:p>
            <a:r>
              <a:rPr lang="en-US"/>
              <a:t>The exact score contributions determine which alignment is chosen</a:t>
            </a:r>
          </a:p>
          <a:p>
            <a:endParaRPr lang="en-US"/>
          </a:p>
          <a:p>
            <a:r>
              <a:rPr lang="en-US" b="1"/>
              <a:t>Smith-Waterman </a:t>
            </a:r>
            <a:r>
              <a:rPr lang="en-US"/>
              <a:t>is an algorithm for finding optimal alignment given a scoring scheme without exhaustively enumerating and scoring all possible alignments</a:t>
            </a:r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6069162" y="3520183"/>
            <a:ext cx="901257" cy="382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Match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390839" y="3512662"/>
            <a:ext cx="16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Mismatch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017309" y="988614"/>
            <a:ext cx="15075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Gap opening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830811" y="994550"/>
            <a:ext cx="16910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Gap extension</a:t>
            </a: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4427549" y="3339058"/>
            <a:ext cx="441362" cy="38689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4331961" y="1259235"/>
            <a:ext cx="95588" cy="277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H="1">
            <a:off x="4635500" y="1259235"/>
            <a:ext cx="305795" cy="277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 flipV="1">
            <a:off x="5441032" y="3351757"/>
            <a:ext cx="669122" cy="40704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 flipH="1" flipV="1">
            <a:off x="5716331" y="3351760"/>
            <a:ext cx="393823" cy="38689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495425" y="1351182"/>
            <a:ext cx="68262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urier"/>
                <a:cs typeface="Courier"/>
              </a:rPr>
              <a:t>Ref         A A A C </a:t>
            </a:r>
            <a:r>
              <a:rPr lang="en-US" b="1">
                <a:solidFill>
                  <a:srgbClr val="FF0000"/>
                </a:solidFill>
                <a:latin typeface="Courier"/>
                <a:cs typeface="Courier"/>
              </a:rPr>
              <a:t>- - - - </a:t>
            </a:r>
            <a:r>
              <a:rPr lang="en-US" b="1">
                <a:latin typeface="Courier"/>
                <a:cs typeface="Courier"/>
              </a:rPr>
              <a:t>A A T T A A G T</a:t>
            </a:r>
          </a:p>
          <a:p>
            <a:endParaRPr lang="en-US" b="1">
              <a:latin typeface="Courier"/>
              <a:cs typeface="Courier"/>
            </a:endParaRPr>
          </a:p>
          <a:p>
            <a:r>
              <a:rPr lang="en-US">
                <a:latin typeface="Courier"/>
                <a:cs typeface="Courier"/>
              </a:rPr>
              <a:t>Sample read A A A C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A A A T </a:t>
            </a:r>
            <a:r>
              <a:rPr lang="en-US">
                <a:latin typeface="Courier"/>
                <a:cs typeface="Courier"/>
              </a:rPr>
              <a:t>A A T T</a:t>
            </a:r>
            <a:endParaRPr lang="en-US">
              <a:latin typeface="Courier"/>
              <a:cs typeface="Courier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484324" y="2467570"/>
            <a:ext cx="6826250" cy="92333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b="1">
                <a:latin typeface="Courier"/>
                <a:cs typeface="Courier"/>
              </a:rPr>
              <a:t>Ref         A A A C A A T T A A G T</a:t>
            </a:r>
          </a:p>
          <a:p>
            <a:endParaRPr lang="en-US" b="1">
              <a:latin typeface="Courier"/>
              <a:cs typeface="Courier"/>
            </a:endParaRPr>
          </a:p>
          <a:p>
            <a:r>
              <a:rPr lang="en-US">
                <a:latin typeface="Courier"/>
                <a:cs typeface="Courier"/>
              </a:rPr>
              <a:t>Sample read A A A C 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A A </a:t>
            </a:r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A</a:t>
            </a:r>
            <a:r>
              <a:rPr lang="en-US">
                <a:solidFill>
                  <a:srgbClr val="008000"/>
                </a:solidFill>
                <a:latin typeface="Courier"/>
                <a:cs typeface="Courier"/>
              </a:rPr>
              <a:t> T</a:t>
            </a:r>
            <a:r>
              <a:rPr lang="en-US">
                <a:latin typeface="Courier"/>
                <a:cs typeface="Courier"/>
              </a:rPr>
              <a:t> A A </a:t>
            </a:r>
            <a:r>
              <a:rPr lang="en-US">
                <a:solidFill>
                  <a:srgbClr val="FF0000"/>
                </a:solidFill>
                <a:latin typeface="Courier"/>
                <a:cs typeface="Courier"/>
              </a:rPr>
              <a:t>T</a:t>
            </a:r>
            <a:r>
              <a:rPr lang="en-US">
                <a:latin typeface="Courier"/>
                <a:cs typeface="Courier"/>
              </a:rPr>
              <a:t> T </a:t>
            </a:r>
            <a:endParaRPr lang="en-US">
              <a:latin typeface="Courier"/>
              <a:cs typeface="Courier"/>
            </a:endParaRPr>
          </a:p>
        </p:txBody>
      </p:sp>
      <p:cxnSp>
        <p:nvCxnSpPr>
          <p:cNvPr id="20" name="Straight Arrow Connector 19"/>
          <p:cNvCxnSpPr/>
          <p:nvPr/>
        </p:nvCxnSpPr>
        <p:spPr>
          <a:xfrm flipH="1">
            <a:off x="4864100" y="1271935"/>
            <a:ext cx="305795" cy="277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/>
          <p:nvPr/>
        </p:nvCxnSpPr>
        <p:spPr>
          <a:xfrm flipH="1">
            <a:off x="5181600" y="1271935"/>
            <a:ext cx="305795" cy="27746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457200" y="1363882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With gap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568325" y="2454870"/>
            <a:ext cx="1054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Wo gap</a:t>
            </a:r>
          </a:p>
        </p:txBody>
      </p:sp>
    </p:spTree>
    <p:extLst>
      <p:ext uri="{BB962C8B-B14F-4D97-AF65-F5344CB8AC3E}">
        <p14:creationId xmlns:p14="http://schemas.microsoft.com/office/powerpoint/2010/main" val="261786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EXOME CAPTURE – ESSENTIALS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84420" y="2669024"/>
            <a:ext cx="4664735" cy="475378"/>
            <a:chOff x="141738" y="4882548"/>
            <a:chExt cx="8901561" cy="1153341"/>
          </a:xfrm>
        </p:grpSpPr>
        <p:sp>
          <p:nvSpPr>
            <p:cNvPr id="5" name="Rectangle 4"/>
            <p:cNvSpPr/>
            <p:nvPr/>
          </p:nvSpPr>
          <p:spPr>
            <a:xfrm>
              <a:off x="141738" y="4882548"/>
              <a:ext cx="861299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FASTQ</a:t>
              </a:r>
              <a:endParaRPr lang="en-US" sz="8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29607" y="5072338"/>
              <a:ext cx="1226253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Mapping</a:t>
              </a:r>
              <a:br>
                <a:rPr lang="en-US" sz="800" dirty="0" smtClean="0"/>
              </a:br>
              <a:r>
                <a:rPr lang="en-US" sz="800" dirty="0" smtClean="0"/>
                <a:t>(BWA)</a:t>
              </a:r>
              <a:endParaRPr lang="en-US" sz="8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6727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SAM</a:t>
              </a:r>
              <a:endParaRPr lang="en-US" sz="8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38892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/>
                <a:t>HouseKeeping</a:t>
              </a:r>
              <a:r>
                <a:rPr lang="en-US" sz="800" dirty="0" smtClean="0"/>
                <a:t/>
              </a:r>
              <a:br>
                <a:rPr lang="en-US" sz="800" dirty="0" smtClean="0"/>
              </a:br>
              <a:r>
                <a:rPr lang="en-US" sz="800" dirty="0" smtClean="0"/>
                <a:t>&amp; refinement</a:t>
              </a:r>
              <a:endParaRPr lang="en-US" sz="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71530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Variant calling</a:t>
              </a:r>
              <a:br>
                <a:rPr lang="en-US" sz="800" dirty="0" smtClean="0"/>
              </a:br>
              <a:r>
                <a:rPr lang="en-US" sz="800" dirty="0" smtClean="0"/>
                <a:t>(</a:t>
              </a:r>
              <a:r>
                <a:rPr lang="en-US" sz="800" dirty="0" err="1" smtClean="0"/>
                <a:t>gatk</a:t>
              </a:r>
              <a:r>
                <a:rPr lang="en-US" sz="800" dirty="0" smtClean="0"/>
                <a:t>)</a:t>
              </a:r>
              <a:endParaRPr lang="en-US" sz="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49365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BAM</a:t>
              </a:r>
              <a:endParaRPr lang="en-US" sz="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2001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VCF file</a:t>
              </a:r>
              <a:endParaRPr lang="en-US" sz="800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976849" y="2746124"/>
            <a:ext cx="857256" cy="334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Capture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38639" y="2758954"/>
            <a:ext cx="857256" cy="334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Sequence</a:t>
            </a:r>
          </a:p>
        </p:txBody>
      </p:sp>
      <p:sp>
        <p:nvSpPr>
          <p:cNvPr id="13" name="Oval 12"/>
          <p:cNvSpPr/>
          <p:nvPr/>
        </p:nvSpPr>
        <p:spPr>
          <a:xfrm>
            <a:off x="722313" y="2626211"/>
            <a:ext cx="1336160" cy="5181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69322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Sequencing a whole genome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16400"/>
            <a:ext cx="8229600" cy="2752257"/>
          </a:xfrm>
        </p:spPr>
        <p:txBody>
          <a:bodyPr/>
          <a:lstStyle/>
          <a:p>
            <a:r>
              <a:rPr lang="en-US"/>
              <a:t>We could sequence a whole genome BUT only a small fraction is actually genes</a:t>
            </a:r>
          </a:p>
          <a:p>
            <a:pPr lvl="1"/>
            <a:r>
              <a:rPr lang="en-US"/>
              <a:t>in human less than 2% of the genome codes for proteins</a:t>
            </a:r>
          </a:p>
          <a:p>
            <a:pPr lvl="1"/>
            <a:endParaRPr lang="en-US"/>
          </a:p>
          <a:p>
            <a:r>
              <a:rPr lang="en-US"/>
              <a:t>It saves a lot of sequencing to “capture” the regions we are interested in and sequence them</a:t>
            </a:r>
          </a:p>
        </p:txBody>
      </p:sp>
      <p:pic>
        <p:nvPicPr>
          <p:cNvPr id="5" name="Picture 4" descr="Untitl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934" y="3544710"/>
            <a:ext cx="7923216" cy="2099734"/>
          </a:xfrm>
          <a:prstGeom prst="rect">
            <a:avLst/>
          </a:prstGeom>
        </p:spPr>
      </p:pic>
      <p:sp>
        <p:nvSpPr>
          <p:cNvPr id="6" name="Up Arrow 5"/>
          <p:cNvSpPr/>
          <p:nvPr/>
        </p:nvSpPr>
        <p:spPr>
          <a:xfrm>
            <a:off x="2088445" y="5644444"/>
            <a:ext cx="155222" cy="423334"/>
          </a:xfrm>
          <a:prstGeom prst="upArrow">
            <a:avLst/>
          </a:prstGeom>
          <a:solidFill>
            <a:schemeClr val="tx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Up Arrow 6"/>
          <p:cNvSpPr/>
          <p:nvPr/>
        </p:nvSpPr>
        <p:spPr>
          <a:xfrm>
            <a:off x="2452510" y="5644444"/>
            <a:ext cx="155222" cy="423334"/>
          </a:xfrm>
          <a:prstGeom prst="upArrow">
            <a:avLst/>
          </a:prstGeom>
          <a:solidFill>
            <a:schemeClr val="tx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Up Arrow 7"/>
          <p:cNvSpPr/>
          <p:nvPr/>
        </p:nvSpPr>
        <p:spPr>
          <a:xfrm>
            <a:off x="3296349" y="5644444"/>
            <a:ext cx="155222" cy="423334"/>
          </a:xfrm>
          <a:prstGeom prst="upArrow">
            <a:avLst/>
          </a:prstGeom>
          <a:solidFill>
            <a:schemeClr val="tx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Up Arrow 8"/>
          <p:cNvSpPr/>
          <p:nvPr/>
        </p:nvSpPr>
        <p:spPr>
          <a:xfrm>
            <a:off x="3815635" y="5644444"/>
            <a:ext cx="155222" cy="423334"/>
          </a:xfrm>
          <a:prstGeom prst="upArrow">
            <a:avLst/>
          </a:prstGeom>
          <a:solidFill>
            <a:schemeClr val="tx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Up Arrow 9"/>
          <p:cNvSpPr/>
          <p:nvPr/>
        </p:nvSpPr>
        <p:spPr>
          <a:xfrm>
            <a:off x="4334921" y="5644444"/>
            <a:ext cx="155222" cy="423334"/>
          </a:xfrm>
          <a:prstGeom prst="upArrow">
            <a:avLst/>
          </a:prstGeom>
          <a:solidFill>
            <a:schemeClr val="tx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Up Arrow 10"/>
          <p:cNvSpPr/>
          <p:nvPr/>
        </p:nvSpPr>
        <p:spPr>
          <a:xfrm>
            <a:off x="5079983" y="5644444"/>
            <a:ext cx="155222" cy="423334"/>
          </a:xfrm>
          <a:prstGeom prst="upArrow">
            <a:avLst/>
          </a:prstGeom>
          <a:solidFill>
            <a:schemeClr val="tx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Up Arrow 11"/>
          <p:cNvSpPr/>
          <p:nvPr/>
        </p:nvSpPr>
        <p:spPr>
          <a:xfrm>
            <a:off x="5429937" y="5644444"/>
            <a:ext cx="155222" cy="423334"/>
          </a:xfrm>
          <a:prstGeom prst="upArrow">
            <a:avLst/>
          </a:prstGeom>
          <a:solidFill>
            <a:schemeClr val="tx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Up Arrow 12"/>
          <p:cNvSpPr/>
          <p:nvPr/>
        </p:nvSpPr>
        <p:spPr>
          <a:xfrm>
            <a:off x="6400775" y="5644444"/>
            <a:ext cx="155222" cy="423334"/>
          </a:xfrm>
          <a:prstGeom prst="upArrow">
            <a:avLst/>
          </a:prstGeom>
          <a:solidFill>
            <a:schemeClr val="tx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Up Arrow 13"/>
          <p:cNvSpPr/>
          <p:nvPr/>
        </p:nvSpPr>
        <p:spPr>
          <a:xfrm>
            <a:off x="7583278" y="5644444"/>
            <a:ext cx="155222" cy="423334"/>
          </a:xfrm>
          <a:prstGeom prst="upArrow">
            <a:avLst/>
          </a:prstGeom>
          <a:solidFill>
            <a:schemeClr val="tx1"/>
          </a:solidFill>
          <a:effectLst/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46126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overview of exome capture</a:t>
            </a:r>
          </a:p>
        </p:txBody>
      </p:sp>
      <p:pic>
        <p:nvPicPr>
          <p:cNvPr id="4" name="Picture 3" descr="seqcap_ez_protoco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3" y="828578"/>
            <a:ext cx="2334707" cy="5634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3825" y="872253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2720" y="1345664"/>
            <a:ext cx="1590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Library prep (sequencing adaptors 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2720" y="2915832"/>
            <a:ext cx="159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Hybridisation to probes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93480" y="3919601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Bead capture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0285" y="4811722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Amplification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4811152" y="872253"/>
            <a:ext cx="421965" cy="139674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37876" y="1416572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61456" y="1415444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92527" y="1428277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ight Arrow 35"/>
          <p:cNvSpPr/>
          <p:nvPr/>
        </p:nvSpPr>
        <p:spPr>
          <a:xfrm>
            <a:off x="4811152" y="3196097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ight Arrow 38"/>
          <p:cNvSpPr/>
          <p:nvPr/>
        </p:nvSpPr>
        <p:spPr>
          <a:xfrm>
            <a:off x="4768182" y="4032390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836852" y="4910554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/>
          <p:cNvSpPr txBox="1"/>
          <p:nvPr/>
        </p:nvSpPr>
        <p:spPr>
          <a:xfrm>
            <a:off x="3219180" y="5913198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Sequencing</a:t>
            </a:r>
          </a:p>
        </p:txBody>
      </p:sp>
      <p:sp>
        <p:nvSpPr>
          <p:cNvPr id="44" name="Right Arrow 43"/>
          <p:cNvSpPr/>
          <p:nvPr/>
        </p:nvSpPr>
        <p:spPr>
          <a:xfrm>
            <a:off x="4835747" y="6025987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390276" y="3103638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/>
          <p:cNvSpPr/>
          <p:nvPr/>
        </p:nvSpPr>
        <p:spPr>
          <a:xfrm>
            <a:off x="8313856" y="3102510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/>
          <p:cNvSpPr/>
          <p:nvPr/>
        </p:nvSpPr>
        <p:spPr>
          <a:xfrm>
            <a:off x="5844927" y="3115343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/>
          <p:cNvSpPr/>
          <p:nvPr/>
        </p:nvSpPr>
        <p:spPr>
          <a:xfrm>
            <a:off x="6390276" y="2948984"/>
            <a:ext cx="1771179" cy="1256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/>
          <p:cNvSpPr/>
          <p:nvPr/>
        </p:nvSpPr>
        <p:spPr>
          <a:xfrm>
            <a:off x="5999536" y="3516071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/>
          <p:cNvSpPr/>
          <p:nvPr/>
        </p:nvSpPr>
        <p:spPr>
          <a:xfrm>
            <a:off x="7923116" y="3514943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/>
          <p:cNvSpPr/>
          <p:nvPr/>
        </p:nvSpPr>
        <p:spPr>
          <a:xfrm>
            <a:off x="5454187" y="3527776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/>
          <p:cNvSpPr/>
          <p:nvPr/>
        </p:nvSpPr>
        <p:spPr>
          <a:xfrm>
            <a:off x="6542676" y="4240643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/>
          <p:cNvSpPr/>
          <p:nvPr/>
        </p:nvSpPr>
        <p:spPr>
          <a:xfrm>
            <a:off x="8466256" y="4239515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/>
          <p:cNvSpPr/>
          <p:nvPr/>
        </p:nvSpPr>
        <p:spPr>
          <a:xfrm>
            <a:off x="5997327" y="4252348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/>
          <p:cNvSpPr/>
          <p:nvPr/>
        </p:nvSpPr>
        <p:spPr>
          <a:xfrm>
            <a:off x="6542676" y="4085989"/>
            <a:ext cx="1771179" cy="125611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/>
          <p:cNvSpPr/>
          <p:nvPr/>
        </p:nvSpPr>
        <p:spPr>
          <a:xfrm>
            <a:off x="6220606" y="4797796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/>
          <p:cNvSpPr/>
          <p:nvPr/>
        </p:nvSpPr>
        <p:spPr>
          <a:xfrm>
            <a:off x="8144186" y="4796668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/>
          <p:cNvSpPr/>
          <p:nvPr/>
        </p:nvSpPr>
        <p:spPr>
          <a:xfrm>
            <a:off x="5675257" y="4809501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/>
          <p:cNvSpPr/>
          <p:nvPr/>
        </p:nvSpPr>
        <p:spPr>
          <a:xfrm>
            <a:off x="6373006" y="4950196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/>
          <p:cNvSpPr/>
          <p:nvPr/>
        </p:nvSpPr>
        <p:spPr>
          <a:xfrm>
            <a:off x="8296586" y="4949068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/>
          <p:cNvSpPr/>
          <p:nvPr/>
        </p:nvSpPr>
        <p:spPr>
          <a:xfrm>
            <a:off x="5827657" y="4961901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/>
          <p:cNvSpPr/>
          <p:nvPr/>
        </p:nvSpPr>
        <p:spPr>
          <a:xfrm>
            <a:off x="6525406" y="5102596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/>
          <p:cNvSpPr/>
          <p:nvPr/>
        </p:nvSpPr>
        <p:spPr>
          <a:xfrm>
            <a:off x="8448986" y="5101468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/>
          <p:cNvSpPr/>
          <p:nvPr/>
        </p:nvSpPr>
        <p:spPr>
          <a:xfrm>
            <a:off x="5980057" y="5114301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/>
          <p:cNvSpPr/>
          <p:nvPr/>
        </p:nvSpPr>
        <p:spPr>
          <a:xfrm>
            <a:off x="6677806" y="5254996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Rectangle 68"/>
          <p:cNvSpPr/>
          <p:nvPr/>
        </p:nvSpPr>
        <p:spPr>
          <a:xfrm>
            <a:off x="8601386" y="5253868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Rectangle 69"/>
          <p:cNvSpPr/>
          <p:nvPr/>
        </p:nvSpPr>
        <p:spPr>
          <a:xfrm>
            <a:off x="6132457" y="5266701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3" name="Rectangle 82"/>
          <p:cNvSpPr/>
          <p:nvPr/>
        </p:nvSpPr>
        <p:spPr>
          <a:xfrm>
            <a:off x="6390276" y="5900376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4" name="Rectangle 83"/>
          <p:cNvSpPr/>
          <p:nvPr/>
        </p:nvSpPr>
        <p:spPr>
          <a:xfrm>
            <a:off x="8313856" y="5899248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5" name="Rectangle 84"/>
          <p:cNvSpPr/>
          <p:nvPr/>
        </p:nvSpPr>
        <p:spPr>
          <a:xfrm>
            <a:off x="5844927" y="5912081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7" name="Straight Arrow Connector 86"/>
          <p:cNvCxnSpPr/>
          <p:nvPr/>
        </p:nvCxnSpPr>
        <p:spPr>
          <a:xfrm>
            <a:off x="6414871" y="5819968"/>
            <a:ext cx="6044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/>
          <p:nvPr/>
        </p:nvCxnSpPr>
        <p:spPr>
          <a:xfrm flipH="1">
            <a:off x="7633374" y="5818841"/>
            <a:ext cx="655885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1" name="Rectangle 90"/>
          <p:cNvSpPr/>
          <p:nvPr/>
        </p:nvSpPr>
        <p:spPr>
          <a:xfrm>
            <a:off x="6570586" y="6220260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2" name="Rectangle 91"/>
          <p:cNvSpPr/>
          <p:nvPr/>
        </p:nvSpPr>
        <p:spPr>
          <a:xfrm>
            <a:off x="8494166" y="6219132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3" name="Rectangle 92"/>
          <p:cNvSpPr/>
          <p:nvPr/>
        </p:nvSpPr>
        <p:spPr>
          <a:xfrm>
            <a:off x="6025237" y="6231965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4" name="Straight Arrow Connector 93"/>
          <p:cNvCxnSpPr/>
          <p:nvPr/>
        </p:nvCxnSpPr>
        <p:spPr>
          <a:xfrm>
            <a:off x="6595181" y="6139852"/>
            <a:ext cx="6044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5" name="Straight Arrow Connector 94"/>
          <p:cNvCxnSpPr/>
          <p:nvPr/>
        </p:nvCxnSpPr>
        <p:spPr>
          <a:xfrm flipH="1">
            <a:off x="7813684" y="6138725"/>
            <a:ext cx="655885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Rectangle 95"/>
          <p:cNvSpPr/>
          <p:nvPr/>
        </p:nvSpPr>
        <p:spPr>
          <a:xfrm>
            <a:off x="6722986" y="6512230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7" name="Rectangle 96"/>
          <p:cNvSpPr/>
          <p:nvPr/>
        </p:nvSpPr>
        <p:spPr>
          <a:xfrm>
            <a:off x="8646566" y="6511102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Rectangle 97"/>
          <p:cNvSpPr/>
          <p:nvPr/>
        </p:nvSpPr>
        <p:spPr>
          <a:xfrm>
            <a:off x="6177637" y="6523935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9" name="Straight Arrow Connector 98"/>
          <p:cNvCxnSpPr/>
          <p:nvPr/>
        </p:nvCxnSpPr>
        <p:spPr>
          <a:xfrm>
            <a:off x="6747581" y="6431822"/>
            <a:ext cx="604484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Arrow Connector 99"/>
          <p:cNvCxnSpPr/>
          <p:nvPr/>
        </p:nvCxnSpPr>
        <p:spPr>
          <a:xfrm flipH="1">
            <a:off x="7966084" y="6430695"/>
            <a:ext cx="655885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1" name="Rectangle 100"/>
          <p:cNvSpPr/>
          <p:nvPr/>
        </p:nvSpPr>
        <p:spPr>
          <a:xfrm>
            <a:off x="5971626" y="1108391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Rectangle 101"/>
          <p:cNvSpPr/>
          <p:nvPr/>
        </p:nvSpPr>
        <p:spPr>
          <a:xfrm>
            <a:off x="7895206" y="1107263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" name="Rectangle 102"/>
          <p:cNvSpPr/>
          <p:nvPr/>
        </p:nvSpPr>
        <p:spPr>
          <a:xfrm>
            <a:off x="5426277" y="1120096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5258816" y="2253000"/>
            <a:ext cx="352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Oligonucleotide: AGCTAGATA</a:t>
            </a:r>
          </a:p>
        </p:txBody>
      </p:sp>
      <p:sp>
        <p:nvSpPr>
          <p:cNvPr id="71" name="TextBox 70"/>
          <p:cNvSpPr txBox="1"/>
          <p:nvPr/>
        </p:nvSpPr>
        <p:spPr>
          <a:xfrm>
            <a:off x="5315631" y="2500985"/>
            <a:ext cx="35210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Sample DNA:               ATCTATGATCT</a:t>
            </a:r>
          </a:p>
        </p:txBody>
      </p:sp>
    </p:spTree>
    <p:extLst>
      <p:ext uri="{BB962C8B-B14F-4D97-AF65-F5344CB8AC3E}">
        <p14:creationId xmlns:p14="http://schemas.microsoft.com/office/powerpoint/2010/main" val="15433055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Practical 02 – calling variants in the blind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look at the read datasets in local copy</a:t>
            </a:r>
          </a:p>
          <a:p>
            <a:pPr lvl="1"/>
            <a:r>
              <a:rPr lang="en-US" b="1" dirty="0"/>
              <a:t>Done together with instructor</a:t>
            </a:r>
            <a:endParaRPr lang="en-US" b="1" dirty="0" smtClean="0"/>
          </a:p>
          <a:p>
            <a:endParaRPr lang="en-US" dirty="0" smtClean="0"/>
          </a:p>
          <a:p>
            <a:r>
              <a:rPr lang="en-US" dirty="0" smtClean="0"/>
              <a:t>Open script 020_basicPipeline.bash (this should be your own copy under ${HOME}/vc/exerDefinitions)</a:t>
            </a:r>
          </a:p>
          <a:p>
            <a:endParaRPr lang="en-US" dirty="0"/>
          </a:p>
          <a:p>
            <a:r>
              <a:rPr lang="en-US" dirty="0"/>
              <a:t>Explanation and execution of commands together with instructor</a:t>
            </a:r>
            <a:endParaRPr lang="en-US" dirty="0" smtClean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28955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IGV mini practical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/>
              <a:t>Open a new terminal and start IGV</a:t>
            </a:r>
          </a:p>
          <a:p>
            <a:endParaRPr lang="en-US"/>
          </a:p>
          <a:p>
            <a:r>
              <a:rPr lang="en-US"/>
              <a:t>Let us load up some data and explore some of the features of IGV</a:t>
            </a:r>
          </a:p>
          <a:p>
            <a:endParaRPr lang="en-US"/>
          </a:p>
          <a:p>
            <a:r>
              <a:rPr lang="en-US"/>
              <a:t>We will load two datasets:</a:t>
            </a:r>
          </a:p>
          <a:p>
            <a:pPr lvl="1"/>
            <a:r>
              <a:rPr lang="en-US"/>
              <a:t>The dataset that you generated in the previous exercise </a:t>
            </a:r>
          </a:p>
          <a:p>
            <a:pPr lvl="2"/>
            <a:r>
              <a:rPr lang="en-US"/>
              <a:t>${HOME}/vc/exerSandbox/02_basicPipeline</a:t>
            </a:r>
          </a:p>
          <a:p>
            <a:pPr lvl="1"/>
            <a:r>
              <a:rPr lang="en-US"/>
              <a:t>Another more realistic simulated dataset </a:t>
            </a:r>
          </a:p>
          <a:p>
            <a:pPr lvl="2"/>
            <a:r>
              <a:rPr lang="en-US"/>
              <a:t>${HOME}/vc/inputData/reads_agilentV1_chr5/simul_NA12878</a:t>
            </a:r>
          </a:p>
          <a:p>
            <a:r>
              <a:rPr lang="en-US"/>
              <a:t>Some the things we will do</a:t>
            </a:r>
          </a:p>
          <a:p>
            <a:pPr lvl="1"/>
            <a:r>
              <a:rPr lang="en-US"/>
              <a:t>loading files (locally or from server)</a:t>
            </a:r>
          </a:p>
          <a:p>
            <a:pPr lvl="1"/>
            <a:r>
              <a:rPr lang="en-US"/>
              <a:t>navigating (zoom in and out, back and forward)</a:t>
            </a:r>
          </a:p>
          <a:p>
            <a:pPr lvl="1"/>
            <a:r>
              <a:rPr lang="en-US"/>
              <a:t>getting access to details (on hover or click)</a:t>
            </a:r>
          </a:p>
          <a:p>
            <a:pPr lvl="1"/>
            <a:r>
              <a:rPr lang="en-US"/>
              <a:t>changing the way you view things (squish/expand, colours, pairs)</a:t>
            </a:r>
          </a:p>
          <a:p>
            <a:pPr lvl="1"/>
            <a:r>
              <a:rPr lang="en-US"/>
              <a:t>moving tracks and panels around and resizing</a:t>
            </a:r>
          </a:p>
          <a:p>
            <a:pPr lvl="1"/>
            <a:r>
              <a:rPr lang="en-US"/>
              <a:t>sessions</a:t>
            </a:r>
          </a:p>
          <a:p>
            <a:pPr lvl="1"/>
            <a:r>
              <a:rPr lang="en-US"/>
              <a:t>marking regions of interest</a:t>
            </a:r>
          </a:p>
          <a:p>
            <a:pPr lvl="1"/>
            <a:r>
              <a:rPr lang="en-US"/>
              <a:t>changing preferences like soft-clipped bases</a:t>
            </a:r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206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Our goal for the participants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43301"/>
            <a:ext cx="8229600" cy="4989698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Finish the course with an understanding of all major concepts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Know how to run a variant calling pipeline</a:t>
            </a:r>
          </a:p>
          <a:p>
            <a:endParaRPr lang="en-US" dirty="0" smtClean="0"/>
          </a:p>
          <a:p>
            <a:r>
              <a:rPr lang="en-US" dirty="0" smtClean="0"/>
              <a:t>Ready to make informed choice about whether you may need a simpler or more complex pipeline</a:t>
            </a:r>
          </a:p>
          <a:p>
            <a:endParaRPr lang="en-US" dirty="0"/>
          </a:p>
          <a:p>
            <a:r>
              <a:rPr lang="en-US" dirty="0" smtClean="0"/>
              <a:t>Focus is on Variant Calling and functional annotation</a:t>
            </a:r>
          </a:p>
          <a:p>
            <a:pPr lvl="1"/>
            <a:r>
              <a:rPr lang="en-US" dirty="0"/>
              <a:t>P</a:t>
            </a:r>
            <a:r>
              <a:rPr lang="en-US" dirty="0"/>
              <a:t>revious courses have expressed need for more downstream analysis</a:t>
            </a:r>
          </a:p>
          <a:p>
            <a:pPr lvl="1"/>
            <a:r>
              <a:rPr lang="en-US" dirty="0"/>
              <a:t>S</a:t>
            </a:r>
            <a:r>
              <a:rPr lang="en-US" dirty="0"/>
              <a:t>o we have included more of this</a:t>
            </a:r>
          </a:p>
          <a:p>
            <a:endParaRPr lang="en-US" dirty="0"/>
          </a:p>
          <a:p>
            <a:r>
              <a:rPr lang="en-US" dirty="0"/>
              <a:t>You might experience some overlap with other modules of the course, but repetition can be beneficial</a:t>
            </a:r>
          </a:p>
        </p:txBody>
      </p:sp>
    </p:spTree>
    <p:extLst>
      <p:ext uri="{BB962C8B-B14F-4D97-AF65-F5344CB8AC3E}">
        <p14:creationId xmlns:p14="http://schemas.microsoft.com/office/powerpoint/2010/main" val="34091107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Sequence – ESSENTIALS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984420" y="2669024"/>
            <a:ext cx="4664735" cy="475378"/>
            <a:chOff x="141738" y="4882548"/>
            <a:chExt cx="8901561" cy="1153341"/>
          </a:xfrm>
        </p:grpSpPr>
        <p:sp>
          <p:nvSpPr>
            <p:cNvPr id="5" name="Rectangle 4"/>
            <p:cNvSpPr/>
            <p:nvPr/>
          </p:nvSpPr>
          <p:spPr>
            <a:xfrm>
              <a:off x="141738" y="4882548"/>
              <a:ext cx="861299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FASTQ</a:t>
              </a:r>
              <a:endParaRPr lang="en-US" sz="8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29607" y="5072338"/>
              <a:ext cx="1226253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Mapping</a:t>
              </a:r>
              <a:br>
                <a:rPr lang="en-US" sz="800" dirty="0" smtClean="0"/>
              </a:br>
              <a:r>
                <a:rPr lang="en-US" sz="800" dirty="0" smtClean="0"/>
                <a:t>(BWA)</a:t>
              </a:r>
              <a:endParaRPr lang="en-US" sz="8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6727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SAM</a:t>
              </a:r>
              <a:endParaRPr lang="en-US" sz="8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38892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/>
                <a:t>HouseKeeping</a:t>
              </a:r>
              <a:r>
                <a:rPr lang="en-US" sz="800" dirty="0" smtClean="0"/>
                <a:t/>
              </a:r>
              <a:br>
                <a:rPr lang="en-US" sz="800" dirty="0" smtClean="0"/>
              </a:br>
              <a:r>
                <a:rPr lang="en-US" sz="800" dirty="0" smtClean="0"/>
                <a:t>&amp; refinement</a:t>
              </a:r>
              <a:endParaRPr lang="en-US" sz="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71530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Variant calling</a:t>
              </a:r>
              <a:br>
                <a:rPr lang="en-US" sz="800" dirty="0" smtClean="0"/>
              </a:br>
              <a:r>
                <a:rPr lang="en-US" sz="800" dirty="0" smtClean="0"/>
                <a:t>(</a:t>
              </a:r>
              <a:r>
                <a:rPr lang="en-US" sz="800" dirty="0" err="1" smtClean="0"/>
                <a:t>gatk</a:t>
              </a:r>
              <a:r>
                <a:rPr lang="en-US" sz="800" dirty="0" smtClean="0"/>
                <a:t>)</a:t>
              </a:r>
              <a:endParaRPr lang="en-US" sz="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49365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BAM</a:t>
              </a:r>
              <a:endParaRPr lang="en-US" sz="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2001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VCF file</a:t>
              </a:r>
              <a:endParaRPr lang="en-US" sz="800" dirty="0"/>
            </a:p>
          </p:txBody>
        </p:sp>
      </p:grpSp>
      <p:sp>
        <p:nvSpPr>
          <p:cNvPr id="14" name="Rectangle 13"/>
          <p:cNvSpPr/>
          <p:nvPr/>
        </p:nvSpPr>
        <p:spPr>
          <a:xfrm>
            <a:off x="976849" y="2746124"/>
            <a:ext cx="857256" cy="334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Capture</a:t>
            </a:r>
          </a:p>
        </p:txBody>
      </p:sp>
      <p:sp>
        <p:nvSpPr>
          <p:cNvPr id="15" name="Rectangle 14"/>
          <p:cNvSpPr/>
          <p:nvPr/>
        </p:nvSpPr>
        <p:spPr>
          <a:xfrm>
            <a:off x="1938639" y="2758954"/>
            <a:ext cx="857256" cy="334963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Sequence</a:t>
            </a:r>
          </a:p>
        </p:txBody>
      </p:sp>
      <p:sp>
        <p:nvSpPr>
          <p:cNvPr id="13" name="Oval 12"/>
          <p:cNvSpPr/>
          <p:nvPr/>
        </p:nvSpPr>
        <p:spPr>
          <a:xfrm>
            <a:off x="1643343" y="2626211"/>
            <a:ext cx="1336160" cy="518191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20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Sequencing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2663327"/>
            <a:ext cx="8229600" cy="1021286"/>
          </a:xfrm>
        </p:spPr>
        <p:txBody>
          <a:bodyPr/>
          <a:lstStyle/>
          <a:p>
            <a:r>
              <a:rPr lang="en-US"/>
              <a:t>Here we will be assuming that sequencing was covered in a previous module of the course</a:t>
            </a:r>
          </a:p>
        </p:txBody>
      </p:sp>
    </p:spTree>
    <p:extLst>
      <p:ext uri="{BB962C8B-B14F-4D97-AF65-F5344CB8AC3E}">
        <p14:creationId xmlns:p14="http://schemas.microsoft.com/office/powerpoint/2010/main" val="57931451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</a:t>
            </a:r>
            <a:r>
              <a:rPr lang="en-US" dirty="0" smtClean="0"/>
              <a:t> format – ESSENTIALS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077345" y="2669024"/>
            <a:ext cx="4664735" cy="475378"/>
            <a:chOff x="141738" y="4882548"/>
            <a:chExt cx="8901561" cy="1153341"/>
          </a:xfrm>
        </p:grpSpPr>
        <p:sp>
          <p:nvSpPr>
            <p:cNvPr id="14" name="Rectangle 13"/>
            <p:cNvSpPr/>
            <p:nvPr/>
          </p:nvSpPr>
          <p:spPr>
            <a:xfrm>
              <a:off x="141738" y="4882548"/>
              <a:ext cx="861299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FASTQ</a:t>
              </a:r>
              <a:endParaRPr lang="en-US" sz="8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129607" y="5072338"/>
              <a:ext cx="1226253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Mapping</a:t>
              </a:r>
              <a:br>
                <a:rPr lang="en-US" sz="800" dirty="0" smtClean="0"/>
              </a:br>
              <a:r>
                <a:rPr lang="en-US" sz="800" dirty="0" smtClean="0"/>
                <a:t>(BWA)</a:t>
              </a:r>
              <a:endParaRPr lang="en-US" sz="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6727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SAM</a:t>
              </a:r>
              <a:endParaRPr lang="en-US" sz="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38892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/>
                <a:t>HouseKeeping</a:t>
              </a:r>
              <a:r>
                <a:rPr lang="en-US" sz="800" dirty="0" smtClean="0"/>
                <a:t/>
              </a:r>
              <a:br>
                <a:rPr lang="en-US" sz="800" dirty="0" smtClean="0"/>
              </a:br>
              <a:r>
                <a:rPr lang="en-US" sz="800" dirty="0" smtClean="0"/>
                <a:t>&amp; refinement</a:t>
              </a:r>
              <a:endParaRPr lang="en-US" sz="8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371530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Variant calling</a:t>
              </a:r>
              <a:br>
                <a:rPr lang="en-US" sz="800" dirty="0" smtClean="0"/>
              </a:br>
              <a:r>
                <a:rPr lang="en-US" sz="800" dirty="0" smtClean="0"/>
                <a:t>(</a:t>
              </a:r>
              <a:r>
                <a:rPr lang="en-US" sz="800" dirty="0" err="1" smtClean="0"/>
                <a:t>gatk</a:t>
              </a:r>
              <a:r>
                <a:rPr lang="en-US" sz="800" dirty="0" smtClean="0"/>
                <a:t>)</a:t>
              </a:r>
              <a:endParaRPr lang="en-US" sz="8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49365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BAM</a:t>
              </a:r>
              <a:endParaRPr lang="en-US" sz="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182001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VCF file</a:t>
              </a:r>
              <a:endParaRPr lang="en-US" sz="800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1831744" y="2511883"/>
            <a:ext cx="905094" cy="720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01043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777" y="39130"/>
            <a:ext cx="8530023" cy="733983"/>
          </a:xfrm>
        </p:spPr>
        <p:txBody>
          <a:bodyPr>
            <a:normAutofit/>
          </a:bodyPr>
          <a:lstStyle/>
          <a:p>
            <a:r>
              <a:rPr lang="en-US" dirty="0" smtClean="0"/>
              <a:t>In a perfect world – Perfect sequencing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6042" y="1032475"/>
            <a:ext cx="4015188" cy="5625595"/>
          </a:xfrm>
        </p:spPr>
        <p:txBody>
          <a:bodyPr>
            <a:normAutofit/>
          </a:bodyPr>
          <a:lstStyle/>
          <a:p>
            <a:r>
              <a:rPr lang="en-US" dirty="0" smtClean="0"/>
              <a:t>Perfect sequencing:</a:t>
            </a:r>
          </a:p>
          <a:p>
            <a:pPr lvl="1"/>
            <a:r>
              <a:rPr lang="en-US" dirty="0" smtClean="0"/>
              <a:t>single </a:t>
            </a:r>
            <a:r>
              <a:rPr lang="en-US" dirty="0"/>
              <a:t>molecule (no PCR</a:t>
            </a:r>
            <a:r>
              <a:rPr lang="en-US" dirty="0" smtClean="0"/>
              <a:t>)</a:t>
            </a:r>
          </a:p>
          <a:p>
            <a:pPr lvl="1"/>
            <a:r>
              <a:rPr lang="en-US" b="1" dirty="0" smtClean="0"/>
              <a:t>full</a:t>
            </a:r>
            <a:r>
              <a:rPr lang="en-US" dirty="0" smtClean="0"/>
              <a:t> length</a:t>
            </a:r>
            <a:endParaRPr lang="en-US" dirty="0"/>
          </a:p>
          <a:p>
            <a:pPr lvl="1"/>
            <a:r>
              <a:rPr lang="en-US" dirty="0" smtClean="0"/>
              <a:t>no deterioration of quality</a:t>
            </a:r>
          </a:p>
          <a:p>
            <a:r>
              <a:rPr lang="en-US" dirty="0"/>
              <a:t>While we are waiting:</a:t>
            </a:r>
          </a:p>
          <a:p>
            <a:pPr lvl="1"/>
            <a:r>
              <a:rPr lang="en-US" dirty="0"/>
              <a:t>Sanger</a:t>
            </a:r>
          </a:p>
          <a:p>
            <a:pPr lvl="2"/>
            <a:r>
              <a:rPr lang="en-US" dirty="0"/>
              <a:t>PCR</a:t>
            </a:r>
          </a:p>
          <a:p>
            <a:pPr lvl="2"/>
            <a:r>
              <a:rPr lang="en-US" dirty="0"/>
              <a:t>length: some kb</a:t>
            </a:r>
          </a:p>
          <a:p>
            <a:pPr lvl="2"/>
            <a:r>
              <a:rPr lang="en-US" dirty="0"/>
              <a:t>limited number of reads</a:t>
            </a:r>
          </a:p>
          <a:p>
            <a:pPr lvl="2"/>
            <a:r>
              <a:rPr lang="en-US" dirty="0"/>
              <a:t>high quality</a:t>
            </a:r>
          </a:p>
          <a:p>
            <a:pPr lvl="1"/>
            <a:r>
              <a:rPr lang="en-US" dirty="0"/>
              <a:t>HTS (</a:t>
            </a:r>
            <a:r>
              <a:rPr lang="en-US" dirty="0" err="1"/>
              <a:t>Illumina</a:t>
            </a:r>
            <a:r>
              <a:rPr lang="en-US" dirty="0"/>
              <a:t>)</a:t>
            </a:r>
          </a:p>
          <a:p>
            <a:pPr lvl="2"/>
            <a:r>
              <a:rPr lang="en-US" dirty="0"/>
              <a:t>PCR</a:t>
            </a:r>
          </a:p>
          <a:p>
            <a:pPr lvl="2"/>
            <a:r>
              <a:rPr lang="en-US" dirty="0"/>
              <a:t>100 </a:t>
            </a:r>
            <a:r>
              <a:rPr lang="en-US" dirty="0" err="1"/>
              <a:t>bp</a:t>
            </a:r>
            <a:r>
              <a:rPr lang="en-US" dirty="0"/>
              <a:t> PE</a:t>
            </a:r>
          </a:p>
          <a:p>
            <a:pPr lvl="2"/>
            <a:r>
              <a:rPr lang="en-US" dirty="0"/>
              <a:t>billions of reads</a:t>
            </a:r>
          </a:p>
          <a:p>
            <a:pPr lvl="2"/>
            <a:r>
              <a:rPr lang="en-US" dirty="0"/>
              <a:t>high </a:t>
            </a:r>
            <a:r>
              <a:rPr lang="en-US" dirty="0" smtClean="0"/>
              <a:t>quality, </a:t>
            </a:r>
            <a:r>
              <a:rPr lang="en-US" dirty="0"/>
              <a:t>but deteriorating along read</a:t>
            </a:r>
          </a:p>
          <a:p>
            <a:pPr marL="914400" lvl="2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Screen shot 2012-05-09 at 9.01.59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3732" y="4763422"/>
            <a:ext cx="4409194" cy="199396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369839" y="4388477"/>
            <a:ext cx="2138289" cy="48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5369839" y="4195577"/>
            <a:ext cx="7556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H="1" flipV="1">
            <a:off x="6752492" y="4195577"/>
            <a:ext cx="7556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5321617" y="3841927"/>
            <a:ext cx="9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bp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44100" y="3849652"/>
            <a:ext cx="87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bp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076573" y="4339627"/>
            <a:ext cx="8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300 </a:t>
            </a:r>
            <a:r>
              <a:rPr lang="en-US" dirty="0" err="1" smtClean="0"/>
              <a:t>bp</a:t>
            </a:r>
            <a:endParaRPr lang="en-US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7499056" y="4202677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90686" y="3953202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411230" y="1743203"/>
            <a:ext cx="3858859" cy="4885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4461157" y="1599152"/>
            <a:ext cx="3664917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522248" y="1245502"/>
            <a:ext cx="12218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length</a:t>
            </a:r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650201" y="1743202"/>
            <a:ext cx="2001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249 </a:t>
            </a:r>
            <a:r>
              <a:rPr lang="en-US" dirty="0" err="1" smtClean="0"/>
              <a:t>Mbp</a:t>
            </a:r>
            <a:endParaRPr lang="en-US" dirty="0" smtClean="0"/>
          </a:p>
        </p:txBody>
      </p:sp>
      <p:sp>
        <p:nvSpPr>
          <p:cNvPr id="21" name="TextBox 20"/>
          <p:cNvSpPr txBox="1"/>
          <p:nvPr/>
        </p:nvSpPr>
        <p:spPr>
          <a:xfrm>
            <a:off x="8278459" y="1606252"/>
            <a:ext cx="8534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chr</a:t>
            </a:r>
            <a:endParaRPr lang="en-US" dirty="0" smtClean="0"/>
          </a:p>
        </p:txBody>
      </p:sp>
      <p:sp>
        <p:nvSpPr>
          <p:cNvPr id="22" name="TextBox 21"/>
          <p:cNvSpPr txBox="1"/>
          <p:nvPr/>
        </p:nvSpPr>
        <p:spPr>
          <a:xfrm>
            <a:off x="8270089" y="1356777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</a:p>
        </p:txBody>
      </p:sp>
      <p:sp>
        <p:nvSpPr>
          <p:cNvPr id="24" name="Rectangle 23"/>
          <p:cNvSpPr/>
          <p:nvPr/>
        </p:nvSpPr>
        <p:spPr>
          <a:xfrm flipV="1">
            <a:off x="5160825" y="3270952"/>
            <a:ext cx="2596166" cy="45719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5" name="Straight Arrow Connector 24"/>
          <p:cNvCxnSpPr/>
          <p:nvPr/>
        </p:nvCxnSpPr>
        <p:spPr>
          <a:xfrm>
            <a:off x="5216776" y="3094127"/>
            <a:ext cx="2474541" cy="71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5843788" y="2740477"/>
            <a:ext cx="12302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full length</a:t>
            </a:r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6325434" y="3238177"/>
            <a:ext cx="10212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few </a:t>
            </a:r>
            <a:r>
              <a:rPr lang="en-US" dirty="0" err="1" smtClean="0"/>
              <a:t>kbp</a:t>
            </a:r>
            <a:endParaRPr lang="en-US" dirty="0" smtClean="0"/>
          </a:p>
        </p:txBody>
      </p:sp>
      <p:sp>
        <p:nvSpPr>
          <p:cNvPr id="30" name="TextBox 29"/>
          <p:cNvSpPr txBox="1"/>
          <p:nvPr/>
        </p:nvSpPr>
        <p:spPr>
          <a:xfrm>
            <a:off x="7747918" y="3101227"/>
            <a:ext cx="1126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amplicon</a:t>
            </a:r>
            <a:endParaRPr lang="en-US" dirty="0" smtClean="0"/>
          </a:p>
        </p:txBody>
      </p:sp>
      <p:sp>
        <p:nvSpPr>
          <p:cNvPr id="31" name="TextBox 30"/>
          <p:cNvSpPr txBox="1"/>
          <p:nvPr/>
        </p:nvSpPr>
        <p:spPr>
          <a:xfrm>
            <a:off x="7739548" y="2851752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24800038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Fastq</a:t>
            </a:r>
            <a:r>
              <a:rPr lang="en-US" dirty="0" smtClean="0"/>
              <a:t> format – </a:t>
            </a:r>
            <a:r>
              <a:rPr lang="en-US" dirty="0" err="1" smtClean="0"/>
              <a:t>fasta</a:t>
            </a:r>
            <a:r>
              <a:rPr lang="en-US" dirty="0" smtClean="0"/>
              <a:t> with qualities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331" y="2155406"/>
            <a:ext cx="5310599" cy="4112768"/>
          </a:xfrm>
        </p:spPr>
        <p:txBody>
          <a:bodyPr>
            <a:normAutofit/>
          </a:bodyPr>
          <a:lstStyle/>
          <a:p>
            <a:pPr marL="342900" lvl="1" indent="-342900">
              <a:buFont typeface="Arial"/>
              <a:buChar char="•"/>
            </a:pPr>
            <a:r>
              <a:rPr lang="en-US" dirty="0"/>
              <a:t>p</a:t>
            </a:r>
            <a:r>
              <a:rPr lang="pl-PL" dirty="0"/>
              <a:t> = the </a:t>
            </a:r>
            <a:r>
              <a:rPr lang="pl-PL" dirty="0" err="1"/>
              <a:t>probability</a:t>
            </a:r>
            <a:r>
              <a:rPr lang="pl-PL" dirty="0"/>
              <a:t> </a:t>
            </a:r>
            <a:r>
              <a:rPr lang="pl-PL" dirty="0" err="1"/>
              <a:t>that</a:t>
            </a:r>
            <a:r>
              <a:rPr lang="pl-PL" dirty="0"/>
              <a:t> the </a:t>
            </a:r>
            <a:r>
              <a:rPr lang="pl-PL" dirty="0" err="1"/>
              <a:t>corresponding</a:t>
            </a:r>
            <a:r>
              <a:rPr lang="pl-PL" dirty="0"/>
              <a:t> </a:t>
            </a:r>
            <a:r>
              <a:rPr lang="pl-PL" dirty="0" err="1"/>
              <a:t>base</a:t>
            </a:r>
            <a:r>
              <a:rPr lang="pl-PL" dirty="0"/>
              <a:t> </a:t>
            </a:r>
            <a:r>
              <a:rPr lang="pl-PL" dirty="0" err="1"/>
              <a:t>call</a:t>
            </a:r>
            <a:r>
              <a:rPr lang="pl-PL" dirty="0"/>
              <a:t> </a:t>
            </a:r>
            <a:r>
              <a:rPr lang="pl-PL" dirty="0" err="1"/>
              <a:t>is</a:t>
            </a:r>
            <a:r>
              <a:rPr lang="pl-PL" dirty="0"/>
              <a:t> </a:t>
            </a:r>
            <a:r>
              <a:rPr lang="pl-PL" dirty="0" err="1" smtClean="0"/>
              <a:t>wrong</a:t>
            </a:r>
            <a:endParaRPr lang="pl-PL" dirty="0" smtClean="0"/>
          </a:p>
          <a:p>
            <a:r>
              <a:rPr lang="pl-PL" dirty="0" err="1" smtClean="0"/>
              <a:t>Qualities</a:t>
            </a:r>
            <a:endParaRPr lang="pl-PL" dirty="0" smtClean="0"/>
          </a:p>
          <a:p>
            <a:pPr lvl="1"/>
            <a:r>
              <a:rPr lang="en-US" dirty="0" smtClean="0"/>
              <a:t>p </a:t>
            </a:r>
            <a:r>
              <a:rPr lang="pl-PL" dirty="0" smtClean="0"/>
              <a:t>= 0.1 </a:t>
            </a:r>
            <a:r>
              <a:rPr lang="en-US" dirty="0" smtClean="0">
                <a:sym typeface="Wingdings"/>
              </a:rPr>
              <a:t> Q = 10</a:t>
            </a:r>
          </a:p>
          <a:p>
            <a:pPr lvl="1"/>
            <a:r>
              <a:rPr lang="en-US" dirty="0">
                <a:sym typeface="Wingdings"/>
              </a:rPr>
              <a:t>p</a:t>
            </a:r>
            <a:r>
              <a:rPr lang="en-US" dirty="0" smtClean="0">
                <a:sym typeface="Wingdings"/>
              </a:rPr>
              <a:t> = 0.01  Q = 20</a:t>
            </a:r>
          </a:p>
          <a:p>
            <a:pPr lvl="1"/>
            <a:r>
              <a:rPr lang="en-US" dirty="0" smtClean="0">
                <a:sym typeface="Wingdings"/>
              </a:rPr>
              <a:t>P = 0.001  Q = 30</a:t>
            </a:r>
          </a:p>
          <a:p>
            <a:r>
              <a:rPr lang="en-US" dirty="0" smtClean="0"/>
              <a:t>Encoding: Sanger/</a:t>
            </a:r>
            <a:r>
              <a:rPr lang="en-US" dirty="0" err="1" smtClean="0"/>
              <a:t>Phred</a:t>
            </a:r>
            <a:r>
              <a:rPr lang="en-US" dirty="0" smtClean="0"/>
              <a:t> </a:t>
            </a:r>
            <a:r>
              <a:rPr lang="en-US" dirty="0"/>
              <a:t>format can encode </a:t>
            </a:r>
            <a:r>
              <a:rPr lang="en-US" dirty="0" smtClean="0"/>
              <a:t>a quality score from 0 to 93 using ASCII 33 to 126: Q + 33 </a:t>
            </a:r>
            <a:r>
              <a:rPr lang="en-US" dirty="0" smtClean="0">
                <a:sym typeface="Wingdings"/>
              </a:rPr>
              <a:t> ASCII code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70199" y="6431552"/>
            <a:ext cx="52956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pl-PL" dirty="0">
                <a:hlinkClick r:id="rId2"/>
              </a:rPr>
              <a:t>http://en.wikipedia.org/wiki/FASTQ_format</a:t>
            </a:r>
            <a:endParaRPr lang="pl-PL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Picture 4" descr="Screen shot 2011-10-18 at 9.50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430" y="921311"/>
            <a:ext cx="5794037" cy="1018199"/>
          </a:xfrm>
          <a:prstGeom prst="rect">
            <a:avLst/>
          </a:prstGeom>
        </p:spPr>
      </p:pic>
      <p:pic>
        <p:nvPicPr>
          <p:cNvPr id="6" name="Picture 5" descr="Screen shot 2011-10-18 at 11.03.50 A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7900" y="2792079"/>
            <a:ext cx="3352800" cy="609600"/>
          </a:xfrm>
          <a:prstGeom prst="rect">
            <a:avLst/>
          </a:prstGeom>
        </p:spPr>
      </p:pic>
      <p:pic>
        <p:nvPicPr>
          <p:cNvPr id="7" name="Picture 6" descr="Screen shot 2011-10-18 at 11.13.18 A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1918" y="1654182"/>
            <a:ext cx="2873613" cy="472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184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8525" y="77084"/>
            <a:ext cx="8822237" cy="733983"/>
          </a:xfrm>
        </p:spPr>
        <p:txBody>
          <a:bodyPr>
            <a:normAutofit/>
          </a:bodyPr>
          <a:lstStyle/>
          <a:p>
            <a:r>
              <a:rPr lang="en-US" dirty="0" smtClean="0"/>
              <a:t>Different quality formulas and encodings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l-PL" dirty="0" err="1"/>
              <a:t>Beware</a:t>
            </a:r>
            <a:r>
              <a:rPr lang="pl-PL" dirty="0"/>
              <a:t> of </a:t>
            </a:r>
            <a:r>
              <a:rPr lang="pl-PL" dirty="0" err="1"/>
              <a:t>different</a:t>
            </a:r>
            <a:r>
              <a:rPr lang="pl-PL" dirty="0"/>
              <a:t> </a:t>
            </a:r>
            <a:r>
              <a:rPr lang="pl-PL" dirty="0" err="1" smtClean="0"/>
              <a:t>versions</a:t>
            </a:r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endParaRPr lang="pl-PL" dirty="0" smtClean="0"/>
          </a:p>
          <a:p>
            <a:endParaRPr lang="pl-PL" dirty="0"/>
          </a:p>
          <a:p>
            <a:r>
              <a:rPr lang="pl-PL" dirty="0" smtClean="0"/>
              <a:t>With </a:t>
            </a:r>
            <a:r>
              <a:rPr lang="pl-PL" dirty="0" err="1" smtClean="0"/>
              <a:t>sequence</a:t>
            </a:r>
            <a:r>
              <a:rPr lang="pl-PL" dirty="0" smtClean="0"/>
              <a:t> data </a:t>
            </a:r>
            <a:r>
              <a:rPr lang="pl-PL" dirty="0" err="1" smtClean="0"/>
              <a:t>recently</a:t>
            </a:r>
            <a:r>
              <a:rPr lang="pl-PL" dirty="0" smtClean="0"/>
              <a:t> </a:t>
            </a:r>
            <a:r>
              <a:rPr lang="pl-PL" dirty="0" err="1" smtClean="0"/>
              <a:t>produced</a:t>
            </a:r>
            <a:r>
              <a:rPr lang="pl-PL" dirty="0" smtClean="0"/>
              <a:t>, </a:t>
            </a:r>
            <a:r>
              <a:rPr lang="pl-PL" dirty="0" err="1" smtClean="0"/>
              <a:t>you</a:t>
            </a:r>
            <a:r>
              <a:rPr lang="pl-PL" dirty="0" smtClean="0"/>
              <a:t> do not </a:t>
            </a:r>
            <a:r>
              <a:rPr lang="pl-PL" dirty="0" err="1" smtClean="0"/>
              <a:t>need</a:t>
            </a:r>
            <a:r>
              <a:rPr lang="pl-PL" dirty="0" smtClean="0"/>
              <a:t> to </a:t>
            </a:r>
            <a:r>
              <a:rPr lang="pl-PL" dirty="0" err="1" smtClean="0"/>
              <a:t>worry</a:t>
            </a:r>
            <a:endParaRPr lang="pl-PL" dirty="0" smtClean="0"/>
          </a:p>
          <a:p>
            <a:r>
              <a:rPr lang="pl-PL" dirty="0" smtClean="0"/>
              <a:t>For </a:t>
            </a:r>
            <a:r>
              <a:rPr lang="pl-PL" dirty="0" err="1" smtClean="0"/>
              <a:t>older</a:t>
            </a:r>
            <a:r>
              <a:rPr lang="pl-PL" dirty="0" smtClean="0"/>
              <a:t> data, be </a:t>
            </a:r>
            <a:r>
              <a:rPr lang="pl-PL" dirty="0" err="1" smtClean="0"/>
              <a:t>careful</a:t>
            </a:r>
            <a:endParaRPr lang="pl-PL" dirty="0" smtClean="0"/>
          </a:p>
          <a:p>
            <a:r>
              <a:rPr lang="pl-PL" dirty="0" smtClean="0"/>
              <a:t>Tools </a:t>
            </a:r>
            <a:r>
              <a:rPr lang="pl-PL" dirty="0" err="1" smtClean="0"/>
              <a:t>such</a:t>
            </a:r>
            <a:r>
              <a:rPr lang="pl-PL" dirty="0" smtClean="0"/>
              <a:t> as BWA </a:t>
            </a:r>
            <a:r>
              <a:rPr lang="pl-PL" dirty="0" err="1" smtClean="0"/>
              <a:t>have</a:t>
            </a:r>
            <a:r>
              <a:rPr lang="pl-PL" dirty="0" smtClean="0"/>
              <a:t> </a:t>
            </a:r>
            <a:r>
              <a:rPr lang="pl-PL" dirty="0" err="1" smtClean="0"/>
              <a:t>an</a:t>
            </a:r>
            <a:r>
              <a:rPr lang="pl-PL" dirty="0" smtClean="0"/>
              <a:t> </a:t>
            </a:r>
            <a:r>
              <a:rPr lang="pl-PL" dirty="0" err="1" smtClean="0"/>
              <a:t>option</a:t>
            </a:r>
            <a:r>
              <a:rPr lang="pl-PL" dirty="0" smtClean="0"/>
              <a:t> for </a:t>
            </a:r>
            <a:r>
              <a:rPr lang="pl-PL" dirty="0" err="1" smtClean="0"/>
              <a:t>older</a:t>
            </a:r>
            <a:r>
              <a:rPr lang="pl-PL" dirty="0" smtClean="0"/>
              <a:t> </a:t>
            </a:r>
            <a:r>
              <a:rPr lang="pl-PL" dirty="0" err="1" smtClean="0"/>
              <a:t>formats</a:t>
            </a:r>
            <a:endParaRPr lang="pl-PL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 descr="Screen shot 2011-10-18 at 11.16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4553" y="1629997"/>
            <a:ext cx="8786411" cy="2488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65824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sequence identifiers</a:t>
            </a:r>
            <a:endParaRPr lang="en-US" dirty="0"/>
          </a:p>
        </p:txBody>
      </p:sp>
      <p:pic>
        <p:nvPicPr>
          <p:cNvPr id="5" name="Picture 4" descr="Screen shot 2011-10-18 at 9.51.57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575" y="2150173"/>
            <a:ext cx="6020623" cy="4575171"/>
          </a:xfrm>
          <a:prstGeom prst="rect">
            <a:avLst/>
          </a:prstGeom>
        </p:spPr>
      </p:pic>
      <p:pic>
        <p:nvPicPr>
          <p:cNvPr id="4" name="Picture 3" descr="Screen shot 2011-10-18 at 9.50.51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972" y="1038103"/>
            <a:ext cx="6070600" cy="106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7539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cleaning up fastq files</a:t>
            </a:r>
            <a:br>
              <a:rPr lang="en-US"/>
            </a:br>
            <a:r>
              <a:rPr lang="en-US"/>
              <a:t>(Not curriculum)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839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overview of exome capture</a:t>
            </a:r>
          </a:p>
        </p:txBody>
      </p:sp>
      <p:pic>
        <p:nvPicPr>
          <p:cNvPr id="4" name="Picture 3" descr="seqcap_ez_protoco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3" y="1060713"/>
            <a:ext cx="2334707" cy="5634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3825" y="1186318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2720" y="1659729"/>
            <a:ext cx="1590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Library prep (sequencing adaptors 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2720" y="2915832"/>
            <a:ext cx="159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Hybridisation to probes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93480" y="3724203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Bead capture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0285" y="4811722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Amplification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4811152" y="1186318"/>
            <a:ext cx="421965" cy="139674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37876" y="1339841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8161456" y="1338713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5692527" y="1351546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237876" y="1171234"/>
            <a:ext cx="781478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368229" y="1171234"/>
            <a:ext cx="767526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6236771" y="1896994"/>
            <a:ext cx="1354738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16106" y="1895866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5691422" y="1908699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Arrow Connector 27"/>
          <p:cNvCxnSpPr/>
          <p:nvPr/>
        </p:nvCxnSpPr>
        <p:spPr>
          <a:xfrm flipV="1">
            <a:off x="6236771" y="1728387"/>
            <a:ext cx="781478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767059" y="1812129"/>
            <a:ext cx="767526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6221711" y="2342491"/>
            <a:ext cx="545348" cy="1289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/>
          <p:cNvSpPr/>
          <p:nvPr/>
        </p:nvSpPr>
        <p:spPr>
          <a:xfrm>
            <a:off x="6791656" y="2341363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5676362" y="2354196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/>
          <p:cNvCxnSpPr/>
          <p:nvPr/>
        </p:nvCxnSpPr>
        <p:spPr>
          <a:xfrm flipV="1">
            <a:off x="6221711" y="2173884"/>
            <a:ext cx="781478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5998429" y="2257626"/>
            <a:ext cx="767526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33116" y="2437937"/>
            <a:ext cx="39108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</a:t>
            </a:r>
            <a:r>
              <a:rPr lang="en-US"/>
              <a:t>: adaptor seq (red) in reads 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4811152" y="3196097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78572" y="3078832"/>
            <a:ext cx="326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Possible biases in sequences that hybridise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49557" y="3733684"/>
            <a:ext cx="326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Possible biases in sequences that elute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4768182" y="3836992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836852" y="4910554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18227" y="4807246"/>
            <a:ext cx="326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Possible biases in sequences that amplify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92527" y="5838922"/>
            <a:ext cx="326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Possible biases in sequences that bridge PCR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19180" y="5913198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Sequencing</a:t>
            </a:r>
          </a:p>
        </p:txBody>
      </p:sp>
      <p:sp>
        <p:nvSpPr>
          <p:cNvPr id="44" name="Right Arrow 43"/>
          <p:cNvSpPr/>
          <p:nvPr/>
        </p:nvSpPr>
        <p:spPr>
          <a:xfrm>
            <a:off x="4835747" y="6025987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83293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 importance of clean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702708"/>
            <a:ext cx="8229600" cy="3587954"/>
          </a:xfrm>
        </p:spPr>
        <p:txBody>
          <a:bodyPr/>
          <a:lstStyle/>
          <a:p>
            <a:r>
              <a:rPr lang="en-US"/>
              <a:t>There will be non-genomic sequences in reads</a:t>
            </a:r>
          </a:p>
          <a:p>
            <a:pPr lvl="1"/>
            <a:r>
              <a:rPr lang="en-US"/>
              <a:t>this will often prevent mapping</a:t>
            </a:r>
          </a:p>
          <a:p>
            <a:r>
              <a:rPr lang="en-US"/>
              <a:t>Consequences</a:t>
            </a:r>
          </a:p>
          <a:p>
            <a:pPr lvl="1"/>
            <a:r>
              <a:rPr lang="en-US"/>
              <a:t>if short fragments are randomly distributed &gt;&gt; less reads mapping &gt;&gt; reduced coverage &gt;&gt; not a big problem as long as the fraction of reads affected is not too large</a:t>
            </a:r>
          </a:p>
          <a:p>
            <a:pPr lvl="1"/>
            <a:r>
              <a:rPr lang="en-US"/>
              <a:t>if short fragments are not randomly distributed (e.g. Halo capture) &gt;&gt; specific areas will suffer from reduced/no coverage &gt;&gt;</a:t>
            </a:r>
            <a:r>
              <a:rPr lang="en-US" b="1"/>
              <a:t> big problem</a:t>
            </a:r>
          </a:p>
          <a:p>
            <a:pPr lvl="1"/>
            <a:r>
              <a:rPr lang="en-US" b="1">
                <a:solidFill>
                  <a:srgbClr val="FF0000"/>
                </a:solidFill>
              </a:rPr>
              <a:t>It all depends on the sample whether something really matters or not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3900485" y="1230658"/>
            <a:ext cx="545348" cy="1289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470430" y="1229530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3355136" y="1242363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/>
          <p:cNvCxnSpPr/>
          <p:nvPr/>
        </p:nvCxnSpPr>
        <p:spPr>
          <a:xfrm flipV="1">
            <a:off x="3900485" y="1062051"/>
            <a:ext cx="781478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flipH="1">
            <a:off x="3677203" y="1145793"/>
            <a:ext cx="767526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2911891" y="1326104"/>
            <a:ext cx="326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</a:t>
            </a:r>
            <a:r>
              <a:rPr lang="en-US"/>
              <a:t>: adaptor seq in reads</a:t>
            </a:r>
          </a:p>
        </p:txBody>
      </p:sp>
    </p:spTree>
    <p:extLst>
      <p:ext uri="{BB962C8B-B14F-4D97-AF65-F5344CB8AC3E}">
        <p14:creationId xmlns:p14="http://schemas.microsoft.com/office/powerpoint/2010/main" val="106777448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Themes running across the different modules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/>
              <a:t>Technical / bioinformatic</a:t>
            </a:r>
          </a:p>
          <a:p>
            <a:pPr lvl="1"/>
            <a:r>
              <a:rPr lang="en-US"/>
              <a:t>Study design</a:t>
            </a:r>
          </a:p>
          <a:p>
            <a:pPr lvl="1"/>
            <a:r>
              <a:rPr lang="en-US"/>
              <a:t>Mapping principles</a:t>
            </a:r>
          </a:p>
          <a:p>
            <a:pPr lvl="1"/>
            <a:r>
              <a:rPr lang="en-US"/>
              <a:t>Alignment principles</a:t>
            </a:r>
          </a:p>
          <a:p>
            <a:pPr lvl="1"/>
            <a:r>
              <a:rPr lang="en-US"/>
              <a:t>Alternative splicing</a:t>
            </a:r>
          </a:p>
          <a:p>
            <a:pPr lvl="1"/>
            <a:r>
              <a:rPr lang="en-US"/>
              <a:t>Model system vs non-model system organisms</a:t>
            </a:r>
          </a:p>
          <a:p>
            <a:pPr lvl="1"/>
            <a:endParaRPr lang="en-US"/>
          </a:p>
          <a:p>
            <a:r>
              <a:rPr lang="en-US"/>
              <a:t>The bioinformatic “process”</a:t>
            </a:r>
          </a:p>
          <a:p>
            <a:pPr lvl="1"/>
            <a:r>
              <a:rPr lang="en-US"/>
              <a:t>Reproducibility</a:t>
            </a:r>
          </a:p>
          <a:p>
            <a:pPr lvl="1"/>
            <a:r>
              <a:rPr lang="en-US"/>
              <a:t>Best practices</a:t>
            </a:r>
          </a:p>
          <a:p>
            <a:pPr lvl="1"/>
            <a:r>
              <a:rPr lang="en-US"/>
              <a:t>Testing </a:t>
            </a:r>
          </a:p>
          <a:p>
            <a:pPr lvl="1"/>
            <a:r>
              <a:rPr lang="en-US"/>
              <a:t>Documenting</a:t>
            </a:r>
          </a:p>
          <a:p>
            <a:pPr lvl="1"/>
            <a:r>
              <a:rPr lang="en-US"/>
              <a:t>Statistics and hypothesis testing</a:t>
            </a:r>
          </a:p>
          <a:p>
            <a:pPr lvl="1"/>
            <a:r>
              <a:rPr lang="en-US"/>
              <a:t>Summary statistics and visualisation</a:t>
            </a:r>
          </a:p>
          <a:p>
            <a:pPr lvl="1"/>
            <a:r>
              <a:rPr lang="en-US"/>
              <a:t>Sanity checking / validation of results</a:t>
            </a:r>
          </a:p>
          <a:p>
            <a:pPr lvl="1"/>
            <a:r>
              <a:rPr lang="en-US"/>
              <a:t>Finding data and munging it incl. public databases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0429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Chip-seq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19225" y="1016400"/>
            <a:ext cx="3209646" cy="5209381"/>
          </a:xfrm>
        </p:spPr>
        <p:txBody>
          <a:bodyPr>
            <a:normAutofit/>
          </a:bodyPr>
          <a:lstStyle/>
          <a:p>
            <a:r>
              <a:rPr lang="en-US"/>
              <a:t>If there are adaptors still attached to the genomic fragments in the material entering sequencing sample prep, the situation can be even more complicated.</a:t>
            </a:r>
          </a:p>
          <a:p>
            <a:endParaRPr lang="en-US"/>
          </a:p>
          <a:p>
            <a:r>
              <a:rPr lang="en-US"/>
              <a:t>Fastqc report is essential to get a feel for whether clean-up is required</a:t>
            </a:r>
          </a:p>
        </p:txBody>
      </p:sp>
      <p:cxnSp>
        <p:nvCxnSpPr>
          <p:cNvPr id="8" name="Straight Arrow Connector 7"/>
          <p:cNvCxnSpPr/>
          <p:nvPr/>
        </p:nvCxnSpPr>
        <p:spPr>
          <a:xfrm flipH="1">
            <a:off x="617199" y="5319145"/>
            <a:ext cx="1102304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1456706" y="1365728"/>
            <a:ext cx="326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Pre-sequencing sample prep</a:t>
            </a:r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2445299" y="1814572"/>
            <a:ext cx="932775" cy="1289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3378075" y="1813444"/>
            <a:ext cx="545349" cy="152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899951" y="1826277"/>
            <a:ext cx="545349" cy="152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200129" y="2481161"/>
            <a:ext cx="40802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Partially successful removal of adaptors</a:t>
            </a:r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3058214" y="2999790"/>
            <a:ext cx="960685" cy="151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/>
          <p:cNvSpPr/>
          <p:nvPr/>
        </p:nvSpPr>
        <p:spPr>
          <a:xfrm>
            <a:off x="4018900" y="2998662"/>
            <a:ext cx="545349" cy="152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2512866" y="3011495"/>
            <a:ext cx="545349" cy="152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/>
          <p:cNvSpPr/>
          <p:nvPr/>
        </p:nvSpPr>
        <p:spPr>
          <a:xfrm>
            <a:off x="1203309" y="3011495"/>
            <a:ext cx="923099" cy="1289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/>
          <p:cNvSpPr/>
          <p:nvPr/>
        </p:nvSpPr>
        <p:spPr>
          <a:xfrm>
            <a:off x="3475759" y="4087309"/>
            <a:ext cx="960685" cy="151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/>
        </p:nvSpPr>
        <p:spPr>
          <a:xfrm>
            <a:off x="4436445" y="4086181"/>
            <a:ext cx="545349" cy="152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/>
          <p:cNvSpPr/>
          <p:nvPr/>
        </p:nvSpPr>
        <p:spPr>
          <a:xfrm>
            <a:off x="2930411" y="4099014"/>
            <a:ext cx="545349" cy="152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/>
          <p:cNvSpPr/>
          <p:nvPr/>
        </p:nvSpPr>
        <p:spPr>
          <a:xfrm>
            <a:off x="769599" y="4099014"/>
            <a:ext cx="923099" cy="1289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/>
          <p:nvPr/>
        </p:nvSpPr>
        <p:spPr>
          <a:xfrm>
            <a:off x="333675" y="4086181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/>
          <p:cNvSpPr/>
          <p:nvPr/>
        </p:nvSpPr>
        <p:spPr>
          <a:xfrm>
            <a:off x="1714115" y="4099011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/>
          <p:nvPr/>
        </p:nvSpPr>
        <p:spPr>
          <a:xfrm>
            <a:off x="2452625" y="4097884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ectangle 29"/>
          <p:cNvSpPr/>
          <p:nvPr/>
        </p:nvSpPr>
        <p:spPr>
          <a:xfrm>
            <a:off x="4939930" y="4101265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1701404" y="3582637"/>
            <a:ext cx="270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Sequencing sample prep</a:t>
            </a:r>
            <a:endParaRPr lang="en-US"/>
          </a:p>
        </p:txBody>
      </p:sp>
      <p:sp>
        <p:nvSpPr>
          <p:cNvPr id="32" name="TextBox 31"/>
          <p:cNvSpPr txBox="1"/>
          <p:nvPr/>
        </p:nvSpPr>
        <p:spPr>
          <a:xfrm>
            <a:off x="2049174" y="4823683"/>
            <a:ext cx="27093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Sequencing</a:t>
            </a:r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3502564" y="5453968"/>
            <a:ext cx="960685" cy="15127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33"/>
          <p:cNvSpPr/>
          <p:nvPr/>
        </p:nvSpPr>
        <p:spPr>
          <a:xfrm>
            <a:off x="4463250" y="5452840"/>
            <a:ext cx="545349" cy="152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/>
          <p:cNvSpPr/>
          <p:nvPr/>
        </p:nvSpPr>
        <p:spPr>
          <a:xfrm>
            <a:off x="2957216" y="5465673"/>
            <a:ext cx="545349" cy="1524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/>
          <p:cNvSpPr/>
          <p:nvPr/>
        </p:nvSpPr>
        <p:spPr>
          <a:xfrm>
            <a:off x="796404" y="5465673"/>
            <a:ext cx="923099" cy="128912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360480" y="5452840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1740920" y="5465670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/>
          <p:cNvSpPr/>
          <p:nvPr/>
        </p:nvSpPr>
        <p:spPr>
          <a:xfrm>
            <a:off x="2479430" y="5464543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/>
          <p:cNvSpPr/>
          <p:nvPr/>
        </p:nvSpPr>
        <p:spPr>
          <a:xfrm>
            <a:off x="4966735" y="5467924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2" name="Straight Arrow Connector 41"/>
          <p:cNvCxnSpPr/>
          <p:nvPr/>
        </p:nvCxnSpPr>
        <p:spPr>
          <a:xfrm flipV="1">
            <a:off x="966070" y="5247998"/>
            <a:ext cx="109926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 flipH="1">
            <a:off x="3225679" y="5331975"/>
            <a:ext cx="1102304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 flipV="1">
            <a:off x="3574550" y="5260828"/>
            <a:ext cx="1099267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890860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3" name="Picture 7" descr="tick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74139" y="184264"/>
            <a:ext cx="539750" cy="53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1837" y="46475"/>
            <a:ext cx="8445554" cy="733983"/>
          </a:xfrm>
        </p:spPr>
        <p:txBody>
          <a:bodyPr/>
          <a:lstStyle/>
          <a:p>
            <a:r>
              <a:rPr lang="en-US" dirty="0" smtClean="0"/>
              <a:t>Per cycle sequence content</a:t>
            </a:r>
            <a:endParaRPr lang="en-US" dirty="0"/>
          </a:p>
        </p:txBody>
      </p:sp>
      <p:pic>
        <p:nvPicPr>
          <p:cNvPr id="4" name="Picture 3" descr="Screen shot 2011-10-24 at 21.39.01 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975" y="1433689"/>
            <a:ext cx="8170258" cy="3745089"/>
          </a:xfrm>
          <a:prstGeom prst="rect">
            <a:avLst/>
          </a:prstGeom>
        </p:spPr>
      </p:pic>
      <p:sp>
        <p:nvSpPr>
          <p:cNvPr id="11" name="Rectangle 10"/>
          <p:cNvSpPr/>
          <p:nvPr/>
        </p:nvSpPr>
        <p:spPr>
          <a:xfrm>
            <a:off x="4078106" y="4995345"/>
            <a:ext cx="1890889" cy="465666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Position in read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358416" y="2593626"/>
            <a:ext cx="587029" cy="11175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%</a:t>
            </a:r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549324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3" descr="per_base_sequence_content_miRN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4" y="3744918"/>
            <a:ext cx="5449487" cy="2961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12" descr="Question_Mark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27" y="2111029"/>
            <a:ext cx="4381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22062"/>
            <a:ext cx="8445554" cy="733983"/>
          </a:xfrm>
        </p:spPr>
        <p:txBody>
          <a:bodyPr/>
          <a:lstStyle/>
          <a:p>
            <a:r>
              <a:rPr lang="en-US" dirty="0" smtClean="0"/>
              <a:t>Per cycle sequence content</a:t>
            </a:r>
            <a:endParaRPr lang="en-US" dirty="0"/>
          </a:p>
        </p:txBody>
      </p:sp>
      <p:pic>
        <p:nvPicPr>
          <p:cNvPr id="7" name="Picture 14" descr="per_base_sequence_content_right_bisul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34" y="925166"/>
            <a:ext cx="5449487" cy="286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Question_Mark_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5327" y="4981216"/>
            <a:ext cx="438150" cy="592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341445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Manipulating </a:t>
            </a:r>
            <a:r>
              <a:rPr lang="en-US" dirty="0" err="1" smtClean="0"/>
              <a:t>fasta</a:t>
            </a:r>
            <a:r>
              <a:rPr lang="en-US" dirty="0" smtClean="0"/>
              <a:t> and </a:t>
            </a:r>
            <a:r>
              <a:rPr lang="en-US" dirty="0" err="1" smtClean="0"/>
              <a:t>fastq</a:t>
            </a:r>
            <a:r>
              <a:rPr lang="en-US" dirty="0" smtClean="0"/>
              <a:t> files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Fastx</a:t>
            </a:r>
            <a:r>
              <a:rPr lang="en-US" dirty="0" smtClean="0"/>
              <a:t> toolkit: </a:t>
            </a:r>
            <a:r>
              <a:rPr lang="it-IT" dirty="0">
                <a:hlinkClick r:id="rId2"/>
              </a:rPr>
              <a:t>http://hannonlab.cshl.edu/fastx_toolkit</a:t>
            </a:r>
            <a:r>
              <a:rPr lang="it-IT" dirty="0" smtClean="0">
                <a:hlinkClick r:id="rId2"/>
              </a:rPr>
              <a:t>/</a:t>
            </a:r>
            <a:endParaRPr lang="it-IT" dirty="0" smtClean="0"/>
          </a:p>
          <a:p>
            <a:endParaRPr lang="en-US" dirty="0" smtClean="0"/>
          </a:p>
          <a:p>
            <a:r>
              <a:rPr lang="en-US" dirty="0" smtClean="0"/>
              <a:t>FASTQ trimmer</a:t>
            </a:r>
          </a:p>
          <a:p>
            <a:endParaRPr lang="en-US" dirty="0" smtClean="0"/>
          </a:p>
          <a:p>
            <a:r>
              <a:rPr lang="en-US" dirty="0" smtClean="0"/>
              <a:t>FASTQ quality filter</a:t>
            </a:r>
          </a:p>
          <a:p>
            <a:endParaRPr lang="en-US" dirty="0" smtClean="0"/>
          </a:p>
          <a:p>
            <a:r>
              <a:rPr lang="en-US" dirty="0" smtClean="0"/>
              <a:t>FASTQ quality trimmer</a:t>
            </a:r>
          </a:p>
          <a:p>
            <a:endParaRPr lang="en-US" dirty="0"/>
          </a:p>
          <a:p>
            <a:r>
              <a:rPr lang="en-US" dirty="0" smtClean="0"/>
              <a:t>Can do most of the obvious manipulations of </a:t>
            </a:r>
            <a:r>
              <a:rPr lang="en-US" dirty="0" err="1" smtClean="0"/>
              <a:t>fastq</a:t>
            </a:r>
            <a:r>
              <a:rPr lang="en-US" dirty="0" smtClean="0"/>
              <a:t>/a you may need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383102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to perform clean up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848917"/>
            <a:ext cx="8229600" cy="335206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Get an overview of the sample preparation both:</a:t>
            </a:r>
          </a:p>
          <a:p>
            <a:pPr lvl="1"/>
            <a:r>
              <a:rPr lang="en-US"/>
              <a:t>pre-sequencing </a:t>
            </a:r>
          </a:p>
          <a:p>
            <a:pPr lvl="1"/>
            <a:r>
              <a:rPr lang="en-US"/>
              <a:t>sequencing sample prep</a:t>
            </a:r>
          </a:p>
          <a:p>
            <a:r>
              <a:rPr lang="en-US"/>
              <a:t>Run fastqc on the data</a:t>
            </a:r>
          </a:p>
          <a:p>
            <a:pPr lvl="1"/>
            <a:r>
              <a:rPr lang="en-US"/>
              <a:t>pay particular attention to the base distribution results</a:t>
            </a:r>
          </a:p>
          <a:p>
            <a:r>
              <a:rPr lang="en-US"/>
              <a:t>Clean up using</a:t>
            </a:r>
          </a:p>
          <a:p>
            <a:pPr lvl="1"/>
            <a:r>
              <a:rPr lang="en-US"/>
              <a:t>fastx-toolkit</a:t>
            </a:r>
          </a:p>
          <a:p>
            <a:pPr lvl="1"/>
            <a:r>
              <a:rPr lang="en-US"/>
              <a:t>cutadapt</a:t>
            </a:r>
          </a:p>
          <a:p>
            <a:pPr lvl="1"/>
            <a:r>
              <a:rPr lang="en-US"/>
              <a:t>other tools</a:t>
            </a:r>
          </a:p>
          <a:p>
            <a:r>
              <a:rPr lang="en-US"/>
              <a:t>Remember that you need to synchronise the R1 and R2 files (with PE)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1018713" y="4689451"/>
            <a:ext cx="879163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1045518" y="4841851"/>
            <a:ext cx="879163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" name="Straight Connector 6"/>
          <p:cNvCxnSpPr/>
          <p:nvPr/>
        </p:nvCxnSpPr>
        <p:spPr>
          <a:xfrm>
            <a:off x="1072323" y="4994251"/>
            <a:ext cx="879163" cy="0"/>
          </a:xfrm>
          <a:prstGeom prst="line">
            <a:avLst/>
          </a:prstGeom>
          <a:ln w="508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8" name="Straight Connector 7"/>
          <p:cNvCxnSpPr/>
          <p:nvPr/>
        </p:nvCxnSpPr>
        <p:spPr>
          <a:xfrm>
            <a:off x="1071218" y="5160608"/>
            <a:ext cx="879163" cy="0"/>
          </a:xfrm>
          <a:prstGeom prst="line">
            <a:avLst/>
          </a:prstGeom>
          <a:ln w="508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/>
        </p:nvCxnSpPr>
        <p:spPr>
          <a:xfrm>
            <a:off x="1111978" y="5326965"/>
            <a:ext cx="879163" cy="0"/>
          </a:xfrm>
          <a:prstGeom prst="line">
            <a:avLst/>
          </a:prstGeom>
          <a:ln w="508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/>
        </p:nvCxnSpPr>
        <p:spPr>
          <a:xfrm>
            <a:off x="1124828" y="5493322"/>
            <a:ext cx="879163" cy="0"/>
          </a:xfrm>
          <a:prstGeom prst="line">
            <a:avLst/>
          </a:prstGeom>
          <a:ln w="508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2092143" y="4688324"/>
            <a:ext cx="879163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/>
          <p:nvPr/>
        </p:nvCxnSpPr>
        <p:spPr>
          <a:xfrm>
            <a:off x="2118948" y="4840724"/>
            <a:ext cx="879163" cy="0"/>
          </a:xfrm>
          <a:prstGeom prst="line">
            <a:avLst/>
          </a:prstGeom>
          <a:ln w="508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/>
        </p:nvCxnSpPr>
        <p:spPr>
          <a:xfrm>
            <a:off x="2145753" y="4993124"/>
            <a:ext cx="879163" cy="0"/>
          </a:xfrm>
          <a:prstGeom prst="line">
            <a:avLst/>
          </a:prstGeom>
          <a:ln w="508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>
            <a:off x="2144648" y="5159481"/>
            <a:ext cx="879163" cy="0"/>
          </a:xfrm>
          <a:prstGeom prst="line">
            <a:avLst/>
          </a:prstGeom>
          <a:ln w="508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>
            <a:off x="2185408" y="5325838"/>
            <a:ext cx="879163" cy="0"/>
          </a:xfrm>
          <a:prstGeom prst="line">
            <a:avLst/>
          </a:prstGeom>
          <a:ln w="508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16" name="Straight Connector 15"/>
          <p:cNvCxnSpPr/>
          <p:nvPr/>
        </p:nvCxnSpPr>
        <p:spPr>
          <a:xfrm>
            <a:off x="2198258" y="5492195"/>
            <a:ext cx="879163" cy="0"/>
          </a:xfrm>
          <a:prstGeom prst="line">
            <a:avLst/>
          </a:prstGeom>
          <a:ln w="508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695863" y="4701154"/>
            <a:ext cx="879163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3749473" y="5005954"/>
            <a:ext cx="879163" cy="0"/>
          </a:xfrm>
          <a:prstGeom prst="line">
            <a:avLst/>
          </a:prstGeom>
          <a:ln w="508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3789128" y="5338668"/>
            <a:ext cx="879163" cy="0"/>
          </a:xfrm>
          <a:prstGeom prst="line">
            <a:avLst/>
          </a:prstGeom>
          <a:ln w="508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3801978" y="5505025"/>
            <a:ext cx="879163" cy="0"/>
          </a:xfrm>
          <a:prstGeom prst="line">
            <a:avLst/>
          </a:prstGeom>
          <a:ln w="508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769293" y="4700027"/>
            <a:ext cx="879163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>
          <a:xfrm>
            <a:off x="4822903" y="5004827"/>
            <a:ext cx="879163" cy="0"/>
          </a:xfrm>
          <a:prstGeom prst="line">
            <a:avLst/>
          </a:prstGeom>
          <a:ln w="508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26" name="Straight Connector 25"/>
          <p:cNvCxnSpPr/>
          <p:nvPr/>
        </p:nvCxnSpPr>
        <p:spPr>
          <a:xfrm>
            <a:off x="4821798" y="5171184"/>
            <a:ext cx="879163" cy="0"/>
          </a:xfrm>
          <a:prstGeom prst="line">
            <a:avLst/>
          </a:prstGeom>
          <a:ln w="508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875408" y="5503898"/>
            <a:ext cx="879163" cy="0"/>
          </a:xfrm>
          <a:prstGeom prst="line">
            <a:avLst/>
          </a:prstGeom>
          <a:ln w="508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9" name="Straight Connector 28"/>
          <p:cNvCxnSpPr/>
          <p:nvPr/>
        </p:nvCxnSpPr>
        <p:spPr>
          <a:xfrm>
            <a:off x="6374118" y="4713984"/>
            <a:ext cx="879163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/>
          <p:cNvCxnSpPr/>
          <p:nvPr/>
        </p:nvCxnSpPr>
        <p:spPr>
          <a:xfrm>
            <a:off x="6427728" y="4879214"/>
            <a:ext cx="879163" cy="0"/>
          </a:xfrm>
          <a:prstGeom prst="line">
            <a:avLst/>
          </a:prstGeom>
          <a:ln w="508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6467383" y="5072358"/>
            <a:ext cx="879163" cy="0"/>
          </a:xfrm>
          <a:prstGeom prst="line">
            <a:avLst/>
          </a:prstGeom>
          <a:ln w="508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32" name="Straight Connector 31"/>
          <p:cNvCxnSpPr/>
          <p:nvPr/>
        </p:nvCxnSpPr>
        <p:spPr>
          <a:xfrm>
            <a:off x="6480233" y="5238715"/>
            <a:ext cx="879163" cy="0"/>
          </a:xfrm>
          <a:prstGeom prst="line">
            <a:avLst/>
          </a:prstGeom>
          <a:ln w="508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7447548" y="4712857"/>
            <a:ext cx="879163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501158" y="4892044"/>
            <a:ext cx="879163" cy="0"/>
          </a:xfrm>
          <a:prstGeom prst="line">
            <a:avLst/>
          </a:prstGeom>
          <a:ln w="508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7500053" y="5072358"/>
            <a:ext cx="879163" cy="0"/>
          </a:xfrm>
          <a:prstGeom prst="line">
            <a:avLst/>
          </a:prstGeom>
          <a:ln w="508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7553663" y="5265502"/>
            <a:ext cx="879163" cy="0"/>
          </a:xfrm>
          <a:prstGeom prst="line">
            <a:avLst/>
          </a:prstGeom>
          <a:ln w="508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37" name="Right Arrow 36"/>
          <p:cNvSpPr/>
          <p:nvPr/>
        </p:nvSpPr>
        <p:spPr>
          <a:xfrm>
            <a:off x="3077421" y="4892044"/>
            <a:ext cx="618442" cy="2674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ight Arrow 37"/>
          <p:cNvSpPr/>
          <p:nvPr/>
        </p:nvSpPr>
        <p:spPr>
          <a:xfrm>
            <a:off x="5755676" y="4904874"/>
            <a:ext cx="618442" cy="267437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/>
          <p:nvPr/>
        </p:nvCxnSpPr>
        <p:spPr>
          <a:xfrm>
            <a:off x="2619118" y="5888750"/>
            <a:ext cx="879163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2672728" y="6053980"/>
            <a:ext cx="879163" cy="0"/>
          </a:xfrm>
          <a:prstGeom prst="line">
            <a:avLst/>
          </a:prstGeom>
          <a:ln w="508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5208874" y="6066810"/>
            <a:ext cx="879163" cy="0"/>
          </a:xfrm>
          <a:prstGeom prst="line">
            <a:avLst/>
          </a:prstGeom>
          <a:ln w="50800"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2725233" y="6204126"/>
            <a:ext cx="879163" cy="0"/>
          </a:xfrm>
          <a:prstGeom prst="line">
            <a:avLst/>
          </a:prstGeom>
          <a:ln w="508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43" name="Straight Connector 42"/>
          <p:cNvCxnSpPr/>
          <p:nvPr/>
        </p:nvCxnSpPr>
        <p:spPr>
          <a:xfrm>
            <a:off x="3692548" y="5887623"/>
            <a:ext cx="879163" cy="0"/>
          </a:xfrm>
          <a:prstGeom prst="line">
            <a:avLst/>
          </a:prstGeom>
          <a:ln w="508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3746158" y="6066810"/>
            <a:ext cx="879163" cy="0"/>
          </a:xfrm>
          <a:prstGeom prst="line">
            <a:avLst/>
          </a:prstGeom>
          <a:ln w="50800"/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6374118" y="6066810"/>
            <a:ext cx="879163" cy="0"/>
          </a:xfrm>
          <a:prstGeom prst="line">
            <a:avLst/>
          </a:prstGeom>
          <a:ln w="50800"/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3798663" y="6230913"/>
            <a:ext cx="879163" cy="0"/>
          </a:xfrm>
          <a:prstGeom prst="line">
            <a:avLst/>
          </a:prstGeom>
          <a:ln w="50800"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990804" y="4300065"/>
            <a:ext cx="86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1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2022369" y="4312895"/>
            <a:ext cx="86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2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3754183" y="4331037"/>
            <a:ext cx="86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1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812961" y="4325725"/>
            <a:ext cx="86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2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398947" y="4329910"/>
            <a:ext cx="86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1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7448654" y="4324598"/>
            <a:ext cx="86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2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3735515" y="3834722"/>
            <a:ext cx="225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Adaptors removed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963445" y="3834722"/>
            <a:ext cx="258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Reads from sequencer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6389731" y="3862792"/>
            <a:ext cx="2257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Out of sync files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2608479" y="5513919"/>
            <a:ext cx="86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1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667954" y="5516977"/>
            <a:ext cx="86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2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187944" y="5710547"/>
            <a:ext cx="86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1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6345104" y="5700349"/>
            <a:ext cx="8652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Read 2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32050" y="5805037"/>
            <a:ext cx="25884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Synchronisation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45338" y="6260306"/>
            <a:ext cx="79343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NB: Synchronisation is very important even when not clipping off adaptors</a:t>
            </a:r>
          </a:p>
          <a:p>
            <a:r>
              <a:rPr lang="en-US" b="1">
                <a:solidFill>
                  <a:srgbClr val="FF0000"/>
                </a:solidFill>
              </a:rPr>
              <a:t>(files can be unsynchronised for other reasons)</a:t>
            </a:r>
          </a:p>
        </p:txBody>
      </p:sp>
    </p:spTree>
    <p:extLst>
      <p:ext uri="{BB962C8B-B14F-4D97-AF65-F5344CB8AC3E}">
        <p14:creationId xmlns:p14="http://schemas.microsoft.com/office/powerpoint/2010/main" val="296245273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77345" y="2682981"/>
            <a:ext cx="4664735" cy="475378"/>
            <a:chOff x="141738" y="4882548"/>
            <a:chExt cx="8901561" cy="1153341"/>
          </a:xfrm>
        </p:grpSpPr>
        <p:sp>
          <p:nvSpPr>
            <p:cNvPr id="14" name="Rectangle 13"/>
            <p:cNvSpPr/>
            <p:nvPr/>
          </p:nvSpPr>
          <p:spPr>
            <a:xfrm>
              <a:off x="141738" y="4882548"/>
              <a:ext cx="861299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FASTQ</a:t>
              </a:r>
              <a:endParaRPr lang="en-US" sz="8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129607" y="5072338"/>
              <a:ext cx="1226253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Mapping</a:t>
              </a:r>
              <a:br>
                <a:rPr lang="en-US" sz="800" dirty="0" smtClean="0"/>
              </a:br>
              <a:r>
                <a:rPr lang="en-US" sz="800" dirty="0" smtClean="0"/>
                <a:t>(BWA)</a:t>
              </a:r>
              <a:endParaRPr lang="en-US" sz="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6727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SAM</a:t>
              </a:r>
              <a:endParaRPr lang="en-US" sz="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38892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/>
                <a:t>HouseKeeping</a:t>
              </a:r>
              <a:r>
                <a:rPr lang="en-US" sz="800" dirty="0" smtClean="0"/>
                <a:t/>
              </a:r>
              <a:br>
                <a:rPr lang="en-US" sz="800" dirty="0" smtClean="0"/>
              </a:br>
              <a:r>
                <a:rPr lang="en-US" sz="800" dirty="0" smtClean="0"/>
                <a:t>&amp; refinement</a:t>
              </a:r>
              <a:endParaRPr lang="en-US" sz="8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371530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Variant calling</a:t>
              </a:r>
              <a:br>
                <a:rPr lang="en-US" sz="800" dirty="0" smtClean="0"/>
              </a:br>
              <a:r>
                <a:rPr lang="en-US" sz="800" dirty="0" smtClean="0"/>
                <a:t>(</a:t>
              </a:r>
              <a:r>
                <a:rPr lang="en-US" sz="800" dirty="0" err="1" smtClean="0"/>
                <a:t>gatk</a:t>
              </a:r>
              <a:r>
                <a:rPr lang="en-US" sz="800" dirty="0" smtClean="0"/>
                <a:t>)</a:t>
              </a:r>
              <a:endParaRPr lang="en-US" sz="8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49365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BAM</a:t>
              </a:r>
              <a:endParaRPr lang="en-US" sz="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182001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VCF file</a:t>
              </a:r>
              <a:endParaRPr lang="en-US" sz="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Mapping with BWA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2456642" y="2511883"/>
            <a:ext cx="905094" cy="720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51387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Why mapping?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603547"/>
            <a:ext cx="8229600" cy="3967512"/>
          </a:xfrm>
        </p:spPr>
        <p:txBody>
          <a:bodyPr/>
          <a:lstStyle/>
          <a:p>
            <a:r>
              <a:rPr lang="en-US"/>
              <a:t>The biggest difference with Sanger</a:t>
            </a:r>
          </a:p>
          <a:p>
            <a:pPr lvl="1"/>
            <a:r>
              <a:rPr lang="en-US"/>
              <a:t>we did not design and use primers for sequence amplification</a:t>
            </a:r>
          </a:p>
          <a:p>
            <a:pPr lvl="1"/>
            <a:r>
              <a:rPr lang="en-US"/>
              <a:t>we sonicated</a:t>
            </a:r>
          </a:p>
          <a:p>
            <a:pPr lvl="1"/>
            <a:r>
              <a:rPr lang="en-US"/>
              <a:t>&gt;&gt; we do not know where the reads “originate” from</a:t>
            </a:r>
          </a:p>
          <a:p>
            <a:endParaRPr lang="en-US"/>
          </a:p>
          <a:p>
            <a:r>
              <a:rPr lang="en-US"/>
              <a:t>For each read</a:t>
            </a:r>
          </a:p>
          <a:p>
            <a:pPr lvl="1"/>
            <a:r>
              <a:rPr lang="en-US"/>
              <a:t>we need to determine its likely origin</a:t>
            </a:r>
          </a:p>
          <a:p>
            <a:pPr lvl="1"/>
            <a:r>
              <a:rPr lang="en-US"/>
              <a:t>how likely it is that we have correctly identified its origin</a:t>
            </a:r>
          </a:p>
        </p:txBody>
      </p:sp>
    </p:spTree>
    <p:extLst>
      <p:ext uri="{BB962C8B-B14F-4D97-AF65-F5344CB8AC3E}">
        <p14:creationId xmlns:p14="http://schemas.microsoft.com/office/powerpoint/2010/main" val="36540835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750" y="39130"/>
            <a:ext cx="8985250" cy="733983"/>
          </a:xfrm>
        </p:spPr>
        <p:txBody>
          <a:bodyPr>
            <a:normAutofit fontScale="90000"/>
          </a:bodyPr>
          <a:lstStyle/>
          <a:p>
            <a:r>
              <a:rPr lang="en-US" b="1"/>
              <a:t>http://www.cs.jhu.edu/~langmea/resources/bwt_fm.pdf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6443" y="820041"/>
            <a:ext cx="8229600" cy="3071507"/>
          </a:xfrm>
        </p:spPr>
        <p:txBody>
          <a:bodyPr/>
          <a:lstStyle/>
          <a:p>
            <a:r>
              <a:rPr lang="en-US"/>
              <a:t>The Burrows-Wheeler Transform (BWT) is a way of permuting the characters of a string T into another string BWT (T)</a:t>
            </a:r>
          </a:p>
          <a:p>
            <a:r>
              <a:rPr lang="en-US"/>
              <a:t>The permutation is reversible</a:t>
            </a:r>
          </a:p>
          <a:p>
            <a:r>
              <a:rPr lang="en-US"/>
              <a:t>For example for T = </a:t>
            </a:r>
            <a:r>
              <a:rPr lang="en-US" b="1"/>
              <a:t>abaaba$</a:t>
            </a:r>
          </a:p>
          <a:p>
            <a:r>
              <a:rPr lang="en-US"/>
              <a:t>$ defined to be a cahracter that does not appear elsewhere in T and which is lexicographically prior to all other characters</a:t>
            </a:r>
          </a:p>
          <a:p>
            <a:r>
              <a:rPr lang="en-US"/>
              <a:t>The rotations of T</a:t>
            </a:r>
          </a:p>
        </p:txBody>
      </p:sp>
      <p:pic>
        <p:nvPicPr>
          <p:cNvPr id="4" name="Picture 3" descr="Screen Shot 2015-10-05 at 2.20.5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525" y="3720992"/>
            <a:ext cx="3377683" cy="2668973"/>
          </a:xfrm>
          <a:prstGeom prst="rect">
            <a:avLst/>
          </a:prstGeom>
        </p:spPr>
      </p:pic>
      <p:pic>
        <p:nvPicPr>
          <p:cNvPr id="5" name="Picture 4" descr="Screen Shot 2015-10-05 at 2.21.0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7449" y="3720992"/>
            <a:ext cx="3229149" cy="278272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864481" y="4587926"/>
            <a:ext cx="16341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Lexicographic sorting of rows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207353" y="3436387"/>
            <a:ext cx="36772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Burrows-Wheeler Matrix BW M(T)</a:t>
            </a:r>
          </a:p>
        </p:txBody>
      </p:sp>
      <p:sp>
        <p:nvSpPr>
          <p:cNvPr id="8" name="Rectangle 7"/>
          <p:cNvSpPr/>
          <p:nvPr/>
        </p:nvSpPr>
        <p:spPr>
          <a:xfrm>
            <a:off x="7943932" y="3891548"/>
            <a:ext cx="317596" cy="234858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8386390" y="3891548"/>
            <a:ext cx="0" cy="2348583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8362484" y="4612874"/>
            <a:ext cx="1058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BWT(T)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029602" y="6373958"/>
            <a:ext cx="19861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BWT(T) = abba$aa</a:t>
            </a:r>
          </a:p>
        </p:txBody>
      </p:sp>
    </p:spTree>
    <p:extLst>
      <p:ext uri="{BB962C8B-B14F-4D97-AF65-F5344CB8AC3E}">
        <p14:creationId xmlns:p14="http://schemas.microsoft.com/office/powerpoint/2010/main" val="298337923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Relationship to suffix array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16400"/>
            <a:ext cx="8229600" cy="1100055"/>
          </a:xfrm>
        </p:spPr>
        <p:txBody>
          <a:bodyPr>
            <a:normAutofit/>
          </a:bodyPr>
          <a:lstStyle/>
          <a:p>
            <a:r>
              <a:rPr lang="en-US"/>
              <a:t>Suffix array = sorted array of all suffixes of a string</a:t>
            </a:r>
          </a:p>
          <a:p>
            <a:r>
              <a:rPr lang="en-US"/>
              <a:t>T = </a:t>
            </a:r>
            <a:r>
              <a:rPr lang="en-US" b="1"/>
              <a:t>abaaba$</a:t>
            </a:r>
          </a:p>
          <a:p>
            <a:pPr marL="0" indent="0">
              <a:buNone/>
            </a:pPr>
            <a:endParaRPr lang="en-US"/>
          </a:p>
        </p:txBody>
      </p:sp>
      <p:pic>
        <p:nvPicPr>
          <p:cNvPr id="4" name="Picture 3" descr="Screen Shot 2015-10-05 at 2.32.2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35" y="2414618"/>
            <a:ext cx="4424165" cy="220062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82769" y="2414618"/>
            <a:ext cx="1884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0    a b a a b a $ </a:t>
            </a:r>
          </a:p>
          <a:p>
            <a:pPr marL="342900" indent="-342900">
              <a:buAutoNum type="arabicPlain"/>
            </a:pPr>
            <a:r>
              <a:rPr lang="en-US"/>
              <a:t>b a a b a $</a:t>
            </a:r>
          </a:p>
          <a:p>
            <a:pPr marL="342900" indent="-342900">
              <a:buAutoNum type="arabicPlain"/>
            </a:pPr>
            <a:r>
              <a:rPr lang="en-US"/>
              <a:t>a a b a $</a:t>
            </a:r>
          </a:p>
          <a:p>
            <a:pPr marL="342900" indent="-342900">
              <a:buAutoNum type="arabicPlain"/>
            </a:pPr>
            <a:r>
              <a:rPr lang="en-US"/>
              <a:t>a b a $</a:t>
            </a:r>
          </a:p>
          <a:p>
            <a:pPr marL="342900" indent="-342900">
              <a:buAutoNum type="arabicPlain"/>
            </a:pPr>
            <a:r>
              <a:rPr lang="en-US"/>
              <a:t>b a $</a:t>
            </a:r>
          </a:p>
          <a:p>
            <a:pPr marL="342900" indent="-342900">
              <a:buAutoNum type="arabicPlain"/>
            </a:pPr>
            <a:r>
              <a:rPr lang="en-US"/>
              <a:t>a $</a:t>
            </a:r>
          </a:p>
          <a:p>
            <a:pPr marL="342900" indent="-342900">
              <a:buAutoNum type="arabicPlain"/>
            </a:pPr>
            <a:r>
              <a:rPr lang="en-US"/>
              <a:t>$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719616" y="2428234"/>
            <a:ext cx="188444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6  $</a:t>
            </a:r>
          </a:p>
          <a:p>
            <a:r>
              <a:rPr lang="en-US"/>
              <a:t>5  a $</a:t>
            </a:r>
          </a:p>
          <a:p>
            <a:r>
              <a:rPr lang="en-US"/>
              <a:t>2  a a b a $</a:t>
            </a:r>
          </a:p>
          <a:p>
            <a:r>
              <a:rPr lang="en-US"/>
              <a:t>3  a b a $</a:t>
            </a:r>
          </a:p>
          <a:p>
            <a:r>
              <a:rPr lang="en-US"/>
              <a:t>0  a b a a b a $</a:t>
            </a:r>
          </a:p>
          <a:p>
            <a:r>
              <a:rPr lang="en-US"/>
              <a:t>4  b a $</a:t>
            </a:r>
          </a:p>
          <a:p>
            <a:r>
              <a:rPr lang="en-US"/>
              <a:t>1  b a a b a $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19835" y="4703665"/>
            <a:ext cx="39669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Correspond to the same ordering</a:t>
            </a:r>
          </a:p>
        </p:txBody>
      </p:sp>
    </p:spTree>
    <p:extLst>
      <p:ext uri="{BB962C8B-B14F-4D97-AF65-F5344CB8AC3E}">
        <p14:creationId xmlns:p14="http://schemas.microsoft.com/office/powerpoint/2010/main" val="247897282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Reversing the BW transform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729646"/>
            <a:ext cx="8229600" cy="2426658"/>
          </a:xfrm>
        </p:spPr>
        <p:txBody>
          <a:bodyPr/>
          <a:lstStyle/>
          <a:p>
            <a:r>
              <a:rPr lang="en-US"/>
              <a:t>BWT(abaaba$) = abba$aa</a:t>
            </a:r>
          </a:p>
          <a:p>
            <a:r>
              <a:rPr lang="en-US"/>
              <a:t>Seem like we have lost which </a:t>
            </a:r>
            <a:r>
              <a:rPr lang="en-US" b="1"/>
              <a:t>a</a:t>
            </a:r>
            <a:r>
              <a:rPr lang="en-US"/>
              <a:t> in BWT(T) corresponds to which </a:t>
            </a:r>
            <a:r>
              <a:rPr lang="en-US" b="1"/>
              <a:t>a</a:t>
            </a:r>
            <a:r>
              <a:rPr lang="en-US"/>
              <a:t> in T</a:t>
            </a:r>
          </a:p>
          <a:p>
            <a:r>
              <a:rPr lang="en-US"/>
              <a:t>BUT we have not thanks to an important property of the BWT called LF mapping</a:t>
            </a:r>
          </a:p>
        </p:txBody>
      </p:sp>
      <p:pic>
        <p:nvPicPr>
          <p:cNvPr id="5" name="Picture 4" descr="Screen Shot 2015-10-05 at 2.42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0965" y="2856808"/>
            <a:ext cx="2717800" cy="6096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803446" y="3493705"/>
            <a:ext cx="32732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The subscript corresponds to the number of times the character has previously been seen in T</a:t>
            </a:r>
          </a:p>
          <a:p>
            <a:endParaRPr lang="en-US" b="1"/>
          </a:p>
          <a:p>
            <a:r>
              <a:rPr lang="en-US" b="1"/>
              <a:t>We call the subscript the rank</a:t>
            </a:r>
          </a:p>
          <a:p>
            <a:r>
              <a:rPr lang="en-US" b="1"/>
              <a:t>$ does not require rank as occurs only once</a:t>
            </a:r>
          </a:p>
        </p:txBody>
      </p:sp>
      <p:pic>
        <p:nvPicPr>
          <p:cNvPr id="7" name="Picture 6" descr="Screen Shot 2015-10-05 at 2.47.0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9300" y="2609700"/>
            <a:ext cx="3314700" cy="2336800"/>
          </a:xfrm>
          <a:prstGeom prst="rect">
            <a:avLst/>
          </a:prstGeom>
        </p:spPr>
      </p:pic>
      <p:pic>
        <p:nvPicPr>
          <p:cNvPr id="8" name="Picture 7" descr="Screen Shot 2015-10-05 at 2.48.08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3946" y="2809284"/>
            <a:ext cx="2349500" cy="2057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1021" y="6076277"/>
            <a:ext cx="6994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The LF mapping states</a:t>
            </a:r>
            <a:r>
              <a:rPr lang="en-US">
                <a:solidFill>
                  <a:srgbClr val="FF0000"/>
                </a:solidFill>
              </a:rPr>
              <a:t>: the i</a:t>
            </a:r>
            <a:r>
              <a:rPr lang="en-US" baseline="30000">
                <a:solidFill>
                  <a:srgbClr val="FF0000"/>
                </a:solidFill>
              </a:rPr>
              <a:t>th</a:t>
            </a:r>
            <a:r>
              <a:rPr lang="en-US">
                <a:solidFill>
                  <a:srgbClr val="FF0000"/>
                </a:solidFill>
              </a:rPr>
              <a:t> occurrence of a character c in the last column has the same rank as the </a:t>
            </a:r>
            <a:r>
              <a:rPr lang="en-US">
                <a:solidFill>
                  <a:srgbClr val="FF0000"/>
                </a:solidFill>
              </a:rPr>
              <a:t>i</a:t>
            </a:r>
            <a:r>
              <a:rPr lang="en-US" baseline="30000">
                <a:solidFill>
                  <a:srgbClr val="FF0000"/>
                </a:solidFill>
              </a:rPr>
              <a:t>th</a:t>
            </a:r>
            <a:r>
              <a:rPr lang="en-US">
                <a:solidFill>
                  <a:srgbClr val="FF0000"/>
                </a:solidFill>
              </a:rPr>
              <a:t> occurrence of c in the last column</a:t>
            </a:r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578749" y="6062623"/>
            <a:ext cx="1565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will not prove why</a:t>
            </a:r>
          </a:p>
        </p:txBody>
      </p:sp>
    </p:spTree>
    <p:extLst>
      <p:ext uri="{BB962C8B-B14F-4D97-AF65-F5344CB8AC3E}">
        <p14:creationId xmlns:p14="http://schemas.microsoft.com/office/powerpoint/2010/main" val="37411080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0" y="-1"/>
            <a:ext cx="9144000" cy="68580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8334" y="3354"/>
            <a:ext cx="6885946" cy="6885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551900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do we reverse BWT?</a:t>
            </a:r>
          </a:p>
        </p:txBody>
      </p:sp>
      <p:pic>
        <p:nvPicPr>
          <p:cNvPr id="5" name="Picture 4" descr="Screen Shot 2015-10-05 at 3.2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532" y="2161842"/>
            <a:ext cx="1752600" cy="26543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961513"/>
            <a:ext cx="84188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We re-rank them:</a:t>
            </a:r>
          </a:p>
          <a:p>
            <a:r>
              <a:rPr lang="en-US"/>
              <a:t>* Before we ranked according how many times occurred previously in T ie T ranking</a:t>
            </a:r>
          </a:p>
          <a:p>
            <a:r>
              <a:rPr lang="en-US"/>
              <a:t>* Now we re-rank according to how many times previouly seen in BWT(T) ie B ranking</a:t>
            </a:r>
          </a:p>
          <a:p>
            <a:endParaRPr lang="en-US"/>
          </a:p>
        </p:txBody>
      </p:sp>
      <p:pic>
        <p:nvPicPr>
          <p:cNvPr id="7" name="Picture 6" descr="Screen Shot 2015-10-05 at 3.20.3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0114" y="2161842"/>
            <a:ext cx="1752600" cy="26543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813021" y="2539748"/>
            <a:ext cx="17205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Start with $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641880" y="2355082"/>
            <a:ext cx="304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Rows are rotations of T </a:t>
            </a:r>
            <a:r>
              <a:rPr lang="en-US"/>
              <a:t>so last col of the first row contains the chracted to left of $ in T: 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671385" y="3231197"/>
            <a:ext cx="304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Rank array tells us this is a with rank 0</a:t>
            </a:r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5700890" y="3861522"/>
            <a:ext cx="304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How do we get the character to the left of a</a:t>
            </a:r>
            <a:r>
              <a:rPr lang="en-US" b="1" baseline="-25000"/>
              <a:t>0</a:t>
            </a:r>
            <a:r>
              <a:rPr lang="en-US" b="1"/>
              <a:t>?</a:t>
            </a:r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5700890" y="4534658"/>
            <a:ext cx="304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We can do this if we know the row that begins with </a:t>
            </a:r>
            <a:r>
              <a:rPr lang="en-US" b="1"/>
              <a:t>a</a:t>
            </a:r>
            <a:r>
              <a:rPr lang="en-US" b="1" baseline="-25000"/>
              <a:t>0</a:t>
            </a:r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5703085" y="5193540"/>
            <a:ext cx="30449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The LF tells us which row begins with </a:t>
            </a:r>
            <a:r>
              <a:rPr lang="en-US" b="1">
                <a:solidFill>
                  <a:srgbClr val="FF0000"/>
                </a:solidFill>
              </a:rPr>
              <a:t>a</a:t>
            </a:r>
            <a:r>
              <a:rPr lang="en-US" b="1" baseline="-25000">
                <a:solidFill>
                  <a:srgbClr val="FF0000"/>
                </a:solidFill>
              </a:rPr>
              <a:t>0</a:t>
            </a:r>
            <a:r>
              <a:rPr lang="en-US" b="1">
                <a:solidFill>
                  <a:srgbClr val="FF0000"/>
                </a:solidFill>
              </a:rPr>
              <a:t> : row 1</a:t>
            </a:r>
            <a:endParaRPr lang="en-US"/>
          </a:p>
          <a:p>
            <a:endParaRPr lang="en-US"/>
          </a:p>
        </p:txBody>
      </p:sp>
      <p:sp>
        <p:nvSpPr>
          <p:cNvPr id="15" name="TextBox 14"/>
          <p:cNvSpPr txBox="1"/>
          <p:nvPr/>
        </p:nvSpPr>
        <p:spPr>
          <a:xfrm>
            <a:off x="682769" y="5023769"/>
            <a:ext cx="45131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0000"/>
                </a:solidFill>
              </a:rPr>
              <a:t>The LF mapping states</a:t>
            </a:r>
            <a:r>
              <a:rPr lang="en-US">
                <a:solidFill>
                  <a:srgbClr val="FF0000"/>
                </a:solidFill>
              </a:rPr>
              <a:t>: the i</a:t>
            </a:r>
            <a:r>
              <a:rPr lang="en-US" baseline="30000">
                <a:solidFill>
                  <a:srgbClr val="FF0000"/>
                </a:solidFill>
              </a:rPr>
              <a:t>th</a:t>
            </a:r>
            <a:r>
              <a:rPr lang="en-US">
                <a:solidFill>
                  <a:srgbClr val="FF0000"/>
                </a:solidFill>
              </a:rPr>
              <a:t> occurrence of a character c in the last column has the same rank as the </a:t>
            </a:r>
            <a:r>
              <a:rPr lang="en-US">
                <a:solidFill>
                  <a:srgbClr val="FF0000"/>
                </a:solidFill>
              </a:rPr>
              <a:t>i</a:t>
            </a:r>
            <a:r>
              <a:rPr lang="en-US" baseline="30000">
                <a:solidFill>
                  <a:srgbClr val="FF0000"/>
                </a:solidFill>
              </a:rPr>
              <a:t>th</a:t>
            </a:r>
            <a:r>
              <a:rPr lang="en-US">
                <a:solidFill>
                  <a:srgbClr val="FF0000"/>
                </a:solidFill>
              </a:rPr>
              <a:t> occurrence of c in the last column</a:t>
            </a:r>
            <a:endParaRPr lang="en-US">
              <a:solidFill>
                <a:srgbClr val="FF0000"/>
              </a:solidFill>
            </a:endParaRPr>
          </a:p>
        </p:txBody>
      </p:sp>
      <p:pic>
        <p:nvPicPr>
          <p:cNvPr id="16" name="Picture 15" descr="Screen Shot 2015-10-05 at 2.42.27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1035" y="6101367"/>
            <a:ext cx="2717800" cy="609600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500416" y="6116870"/>
            <a:ext cx="30449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Assuming first row is 0, we visit rows: 0, 1, 5, 3, 2, 6, 4 </a:t>
            </a:r>
            <a:endParaRPr lang="en-US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3523194" y="6454063"/>
            <a:ext cx="513324" cy="0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6823247" y="6121526"/>
            <a:ext cx="243553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Reversible means useful for compression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22731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FM index – key to searching a string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16401"/>
            <a:ext cx="8229600" cy="1045438"/>
          </a:xfrm>
        </p:spPr>
        <p:txBody>
          <a:bodyPr>
            <a:normAutofit fontScale="85000" lnSpcReduction="10000"/>
          </a:bodyPr>
          <a:lstStyle/>
          <a:p>
            <a:r>
              <a:rPr lang="en-US"/>
              <a:t>Ferragina and Manzini: BWT can be used as a space-efficient index of T</a:t>
            </a:r>
          </a:p>
          <a:p>
            <a:r>
              <a:rPr lang="en-US"/>
              <a:t>Searching for occurrences of P = aba</a:t>
            </a:r>
          </a:p>
          <a:p>
            <a:r>
              <a:rPr lang="en-US"/>
              <a:t>The BWM is sorted, so any rows having P as a prefix will be consecutive</a:t>
            </a:r>
          </a:p>
        </p:txBody>
      </p:sp>
      <p:pic>
        <p:nvPicPr>
          <p:cNvPr id="5" name="Picture 4" descr="Screen Shot 2015-10-05 at 3.53.3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800" y="2816328"/>
            <a:ext cx="3708400" cy="25781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96800" y="2061839"/>
            <a:ext cx="3416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First find the rows beginning with the shortest suffix of P i.e. “a”</a:t>
            </a:r>
          </a:p>
        </p:txBody>
      </p:sp>
      <p:sp>
        <p:nvSpPr>
          <p:cNvPr id="7" name="Rectangle 6"/>
          <p:cNvSpPr/>
          <p:nvPr/>
        </p:nvSpPr>
        <p:spPr>
          <a:xfrm>
            <a:off x="1266439" y="3045845"/>
            <a:ext cx="1833338" cy="234858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4590781" y="2385004"/>
            <a:ext cx="409601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Second find all rows begin with the next longest suffix of P i.e. “ab” &gt;&gt; these are rows 1 and 2 (</a:t>
            </a:r>
            <a:r>
              <a:rPr lang="en-US" b="1">
                <a:solidFill>
                  <a:srgbClr val="FF0000"/>
                </a:solidFill>
              </a:rPr>
              <a:t>rows are rotations of T</a:t>
            </a:r>
            <a:r>
              <a:rPr lang="en-US"/>
              <a:t>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9321" y="3329394"/>
            <a:ext cx="341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LF mapping and rank array tell us which rows have “ba” as a prefix: row begining with b0 and b1</a:t>
            </a:r>
          </a:p>
        </p:txBody>
      </p:sp>
    </p:spTree>
    <p:extLst>
      <p:ext uri="{BB962C8B-B14F-4D97-AF65-F5344CB8AC3E}">
        <p14:creationId xmlns:p14="http://schemas.microsoft.com/office/powerpoint/2010/main" val="4151680699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Searching T</a:t>
            </a:r>
          </a:p>
        </p:txBody>
      </p:sp>
      <p:pic>
        <p:nvPicPr>
          <p:cNvPr id="4" name="Picture 3" descr="Screen Shot 2015-10-05 at 4.39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858" y="1097763"/>
            <a:ext cx="3670300" cy="2628900"/>
          </a:xfrm>
          <a:prstGeom prst="rect">
            <a:avLst/>
          </a:prstGeom>
        </p:spPr>
      </p:pic>
      <p:pic>
        <p:nvPicPr>
          <p:cNvPr id="5" name="Picture 4" descr="Screen Shot 2015-10-05 at 4.38.4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1058" y="4218929"/>
            <a:ext cx="3467100" cy="2476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63227" y="2062012"/>
            <a:ext cx="34169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The LF mapping and rank array tell us which rows have “ba” as a prefix: row begining with b0 and b1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574687" y="4144716"/>
            <a:ext cx="34169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Occurrences of “ba” are preceded by a2 and a3</a:t>
            </a:r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1691058" y="2062012"/>
            <a:ext cx="2924470" cy="129700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 flipV="1">
            <a:off x="1691059" y="5844149"/>
            <a:ext cx="2924469" cy="532528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5563227" y="5089106"/>
            <a:ext cx="3416913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Backward matching</a:t>
            </a:r>
            <a:r>
              <a:rPr lang="en-US"/>
              <a:t>: apply LF mapping repeatedly to find range of rows prefixed by successively longer proper suffixes of P until range is empty or run out of suffixes</a:t>
            </a:r>
          </a:p>
        </p:txBody>
      </p:sp>
      <p:sp>
        <p:nvSpPr>
          <p:cNvPr id="16" name="Rectangle 15"/>
          <p:cNvSpPr/>
          <p:nvPr/>
        </p:nvSpPr>
        <p:spPr>
          <a:xfrm>
            <a:off x="2017486" y="1378080"/>
            <a:ext cx="1833338" cy="234858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/>
          <p:cNvSpPr/>
          <p:nvPr/>
        </p:nvSpPr>
        <p:spPr>
          <a:xfrm>
            <a:off x="2169886" y="4458781"/>
            <a:ext cx="1833338" cy="2348583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64077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Looking up offsets</a:t>
            </a:r>
          </a:p>
        </p:txBody>
      </p:sp>
      <p:pic>
        <p:nvPicPr>
          <p:cNvPr id="4" name="Picture 3" descr="Screen Shot 2015-10-05 at 4.50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1" y="1088964"/>
            <a:ext cx="8178699" cy="343069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05669" y="4669857"/>
            <a:ext cx="733295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To understand the power of the BWT algorithm, you have to remember that we are searching for a short string (100 bp) in a very long string (3.0E09 bp).</a:t>
            </a:r>
          </a:p>
          <a:p>
            <a:endParaRPr lang="en-US"/>
          </a:p>
          <a:p>
            <a:r>
              <a:rPr lang="en-US"/>
              <a:t>There are many optimisation to:</a:t>
            </a:r>
          </a:p>
          <a:p>
            <a:pPr marL="285750" indent="-285750">
              <a:buFontTx/>
              <a:buChar char="•"/>
            </a:pPr>
            <a:r>
              <a:rPr lang="en-US"/>
              <a:t>Decrease space requirements</a:t>
            </a:r>
          </a:p>
          <a:p>
            <a:pPr marL="285750" indent="-285750">
              <a:buFontTx/>
              <a:buChar char="•"/>
            </a:pPr>
            <a:r>
              <a:rPr lang="en-US"/>
              <a:t>Decrease time requirements</a:t>
            </a:r>
          </a:p>
          <a:p>
            <a:pPr marL="285750" indent="-285750">
              <a:buFontTx/>
              <a:buChar char="•"/>
            </a:pPr>
            <a:r>
              <a:rPr lang="en-US"/>
              <a:t>Allow for mismatches</a:t>
            </a:r>
          </a:p>
        </p:txBody>
      </p:sp>
      <p:sp>
        <p:nvSpPr>
          <p:cNvPr id="6" name="Rectangle 5"/>
          <p:cNvSpPr/>
          <p:nvPr/>
        </p:nvSpPr>
        <p:spPr>
          <a:xfrm>
            <a:off x="3536750" y="2526093"/>
            <a:ext cx="1215331" cy="1679510"/>
          </a:xfrm>
          <a:prstGeom prst="rect">
            <a:avLst/>
          </a:prstGeom>
          <a:gradFill flip="none" rotWithShape="1">
            <a:gsLst>
              <a:gs pos="0">
                <a:schemeClr val="accent1">
                  <a:tint val="100000"/>
                  <a:shade val="100000"/>
                  <a:satMod val="130000"/>
                  <a:alpha val="27000"/>
                </a:schemeClr>
              </a:gs>
              <a:gs pos="100000">
                <a:schemeClr val="accent1">
                  <a:tint val="50000"/>
                  <a:shade val="100000"/>
                  <a:satMod val="350000"/>
                  <a:alpha val="27000"/>
                </a:schemeClr>
              </a:gs>
            </a:gsLst>
            <a:lin ang="16200000" scaled="0"/>
            <a:tileRect/>
          </a:gra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518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Application to read mapping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16400"/>
            <a:ext cx="8229600" cy="5606059"/>
          </a:xfrm>
        </p:spPr>
        <p:txBody>
          <a:bodyPr>
            <a:normAutofit fontScale="92500" lnSpcReduction="20000"/>
          </a:bodyPr>
          <a:lstStyle/>
          <a:p>
            <a:r>
              <a:rPr lang="en-US"/>
              <a:t>You need to build an index of the genome you wish to search</a:t>
            </a:r>
          </a:p>
          <a:p>
            <a:r>
              <a:rPr lang="en-US"/>
              <a:t>Reads are 100 bp long</a:t>
            </a:r>
          </a:p>
          <a:p>
            <a:r>
              <a:rPr lang="en-US"/>
              <a:t>But, the longer the string searched for the longer the search time (longer backtracking), thus an advantage to search with a shorter string.</a:t>
            </a:r>
          </a:p>
          <a:p>
            <a:r>
              <a:rPr lang="en-US"/>
              <a:t>There are 4 different nucleotides and 3.0E09 bases of genome</a:t>
            </a:r>
          </a:p>
          <a:p>
            <a:pPr lvl="1"/>
            <a:r>
              <a:rPr lang="en-US"/>
              <a:t>4**16 = 4.0E09</a:t>
            </a:r>
          </a:p>
          <a:p>
            <a:pPr lvl="1"/>
            <a:r>
              <a:rPr lang="en-US"/>
              <a:t>4**17 = 17.0E09</a:t>
            </a:r>
          </a:p>
          <a:p>
            <a:r>
              <a:rPr lang="en-US"/>
              <a:t>Assuming complex sequence, 16 to 17 bp should be enough for a unique match</a:t>
            </a:r>
          </a:p>
          <a:p>
            <a:r>
              <a:rPr lang="en-US"/>
              <a:t>BUT</a:t>
            </a:r>
          </a:p>
          <a:p>
            <a:pPr lvl="1"/>
            <a:r>
              <a:rPr lang="en-US"/>
              <a:t>variation in sample relative to reference</a:t>
            </a:r>
          </a:p>
          <a:p>
            <a:pPr lvl="1"/>
            <a:r>
              <a:rPr lang="en-US"/>
              <a:t>base call errors</a:t>
            </a:r>
          </a:p>
          <a:p>
            <a:pPr lvl="1"/>
            <a:r>
              <a:rPr lang="en-US"/>
              <a:t>THUS 17 bp search string is not enough</a:t>
            </a:r>
          </a:p>
          <a:p>
            <a:r>
              <a:rPr lang="en-US"/>
              <a:t>BWA searches with a “seed” of 32 and allows 2 differences in the seed</a:t>
            </a:r>
          </a:p>
          <a:p>
            <a:r>
              <a:rPr lang="en-US" b="1"/>
              <a:t>Reads with seed matches are aligned using Smith-Waterman</a:t>
            </a:r>
          </a:p>
          <a:p>
            <a:endParaRPr lang="en-US"/>
          </a:p>
          <a:p>
            <a:pPr lvl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7881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What are desirable characteristics of a read mapper?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2883"/>
            <a:ext cx="8229600" cy="4893404"/>
          </a:xfrm>
        </p:spPr>
        <p:txBody>
          <a:bodyPr>
            <a:normAutofit/>
          </a:bodyPr>
          <a:lstStyle/>
          <a:p>
            <a:r>
              <a:rPr lang="en-US" dirty="0" smtClean="0"/>
              <a:t>Accurately predict the source of a read</a:t>
            </a:r>
          </a:p>
          <a:p>
            <a:pPr lvl="1"/>
            <a:r>
              <a:rPr lang="en-US" dirty="0" smtClean="0"/>
              <a:t>in the normal range of base error rates</a:t>
            </a:r>
          </a:p>
          <a:p>
            <a:pPr lvl="1"/>
            <a:r>
              <a:rPr lang="en-US" dirty="0" smtClean="0"/>
              <a:t>in the normal range of </a:t>
            </a:r>
            <a:r>
              <a:rPr lang="en-US" dirty="0" err="1" smtClean="0"/>
              <a:t>indel</a:t>
            </a:r>
            <a:r>
              <a:rPr lang="en-US" dirty="0" smtClean="0"/>
              <a:t> frequency and size</a:t>
            </a:r>
          </a:p>
          <a:p>
            <a:r>
              <a:rPr lang="en-US" dirty="0" smtClean="0"/>
              <a:t>But, not necessary to get the alignment exactly right as this can be done later using multiple sequence alignment (MSA)</a:t>
            </a:r>
          </a:p>
          <a:p>
            <a:endParaRPr lang="en-US" dirty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r>
              <a:rPr lang="en-US" dirty="0" smtClean="0"/>
              <a:t>Produce an accurate estimate of the reliability of prediction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456851" y="4056954"/>
            <a:ext cx="229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NNNNNCAAGNNNN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458375" y="4247079"/>
            <a:ext cx="229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NNNNNCA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AGNNN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51287" y="4062413"/>
            <a:ext cx="121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65384" y="4227388"/>
            <a:ext cx="121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Sample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757125" y="3693081"/>
            <a:ext cx="229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NNNNNCA_AGGNNN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758649" y="3883206"/>
            <a:ext cx="229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NNNNNCA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AGNNNN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85192" y="3698540"/>
            <a:ext cx="121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899287" y="3863515"/>
            <a:ext cx="22005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Correct read align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924243" y="4608984"/>
            <a:ext cx="13581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Alt. align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758458" y="4603525"/>
            <a:ext cx="229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NNNNNCA</a:t>
            </a:r>
            <a:r>
              <a:rPr lang="en-US" dirty="0" smtClean="0">
                <a:solidFill>
                  <a:srgbClr val="FF0000"/>
                </a:solidFill>
              </a:rPr>
              <a:t>A</a:t>
            </a:r>
            <a:r>
              <a:rPr lang="en-US" dirty="0" smtClean="0"/>
              <a:t>AGNNNN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771030" y="4349179"/>
            <a:ext cx="22915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NNNNNCAAGGNNN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924243" y="4354638"/>
            <a:ext cx="12181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15683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Rectangle 64"/>
          <p:cNvSpPr/>
          <p:nvPr/>
        </p:nvSpPr>
        <p:spPr>
          <a:xfrm>
            <a:off x="3846949" y="3651480"/>
            <a:ext cx="812806" cy="488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Factors complicating mapping	</a:t>
            </a:r>
          </a:p>
        </p:txBody>
      </p:sp>
      <p:sp>
        <p:nvSpPr>
          <p:cNvPr id="5" name="Rectangle 4"/>
          <p:cNvSpPr/>
          <p:nvPr/>
        </p:nvSpPr>
        <p:spPr>
          <a:xfrm>
            <a:off x="2084552" y="1387953"/>
            <a:ext cx="5271119" cy="488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4222680" y="1410964"/>
            <a:ext cx="6927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209172" y="1035670"/>
            <a:ext cx="6927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7577250" y="862134"/>
            <a:ext cx="1424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Millions of reads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7585951" y="1179693"/>
            <a:ext cx="13979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Billions of positions in human genome</a:t>
            </a:r>
          </a:p>
        </p:txBody>
      </p:sp>
      <p:cxnSp>
        <p:nvCxnSpPr>
          <p:cNvPr id="21" name="Straight Connector 20"/>
          <p:cNvCxnSpPr/>
          <p:nvPr/>
        </p:nvCxnSpPr>
        <p:spPr>
          <a:xfrm>
            <a:off x="248626" y="1943495"/>
            <a:ext cx="8895374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908136" y="850140"/>
            <a:ext cx="1949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Complex sequence (100 bp)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257386" y="794688"/>
            <a:ext cx="1249098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The simple case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60882" y="2006927"/>
            <a:ext cx="17360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Homologous regions</a:t>
            </a:r>
          </a:p>
        </p:txBody>
      </p:sp>
      <p:sp>
        <p:nvSpPr>
          <p:cNvPr id="26" name="Rectangle 25"/>
          <p:cNvSpPr/>
          <p:nvPr/>
        </p:nvSpPr>
        <p:spPr>
          <a:xfrm>
            <a:off x="2096808" y="2670264"/>
            <a:ext cx="5271119" cy="488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/>
          <p:cNvCxnSpPr/>
          <p:nvPr/>
        </p:nvCxnSpPr>
        <p:spPr>
          <a:xfrm>
            <a:off x="4234936" y="2693275"/>
            <a:ext cx="6927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4186392" y="2317981"/>
            <a:ext cx="6927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946669" y="2132451"/>
            <a:ext cx="19498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Complex sequence (100 bp)</a:t>
            </a:r>
          </a:p>
        </p:txBody>
      </p:sp>
      <p:cxnSp>
        <p:nvCxnSpPr>
          <p:cNvPr id="30" name="Straight Connector 29"/>
          <p:cNvCxnSpPr/>
          <p:nvPr/>
        </p:nvCxnSpPr>
        <p:spPr>
          <a:xfrm>
            <a:off x="5307031" y="2696772"/>
            <a:ext cx="6927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1" name="Straight Connector 30"/>
          <p:cNvCxnSpPr/>
          <p:nvPr/>
        </p:nvCxnSpPr>
        <p:spPr>
          <a:xfrm>
            <a:off x="5573820" y="2698094"/>
            <a:ext cx="11928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69641" y="3243324"/>
            <a:ext cx="8895374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/>
          <p:nvPr/>
        </p:nvCxnSpPr>
        <p:spPr>
          <a:xfrm>
            <a:off x="4396993" y="2351068"/>
            <a:ext cx="1176827" cy="319196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396993" y="2351068"/>
            <a:ext cx="0" cy="319196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191655" y="2688844"/>
            <a:ext cx="70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gene 1A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5307545" y="2683582"/>
            <a:ext cx="70495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gene 1B</a:t>
            </a:r>
          </a:p>
        </p:txBody>
      </p:sp>
      <p:cxnSp>
        <p:nvCxnSpPr>
          <p:cNvPr id="42" name="Straight Connector 41"/>
          <p:cNvCxnSpPr/>
          <p:nvPr/>
        </p:nvCxnSpPr>
        <p:spPr>
          <a:xfrm>
            <a:off x="4382587" y="2321478"/>
            <a:ext cx="150669" cy="0"/>
          </a:xfrm>
          <a:prstGeom prst="line">
            <a:avLst/>
          </a:prstGeom>
          <a:ln>
            <a:solidFill>
              <a:schemeClr val="accent6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3845600" y="2037764"/>
            <a:ext cx="108181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Base call error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248626" y="3332995"/>
            <a:ext cx="1736083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Repetitive region</a:t>
            </a:r>
          </a:p>
        </p:txBody>
      </p:sp>
      <p:sp>
        <p:nvSpPr>
          <p:cNvPr id="47" name="Rectangle 46"/>
          <p:cNvSpPr/>
          <p:nvPr/>
        </p:nvSpPr>
        <p:spPr>
          <a:xfrm>
            <a:off x="2240449" y="4031406"/>
            <a:ext cx="5271119" cy="488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/>
          <p:cNvSpPr txBox="1"/>
          <p:nvPr/>
        </p:nvSpPr>
        <p:spPr>
          <a:xfrm>
            <a:off x="4792504" y="3493593"/>
            <a:ext cx="264356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Repetitive sequence (100 bp)</a:t>
            </a:r>
          </a:p>
        </p:txBody>
      </p:sp>
      <p:cxnSp>
        <p:nvCxnSpPr>
          <p:cNvPr id="53" name="Straight Arrow Connector 52"/>
          <p:cNvCxnSpPr/>
          <p:nvPr/>
        </p:nvCxnSpPr>
        <p:spPr>
          <a:xfrm>
            <a:off x="4396993" y="3712210"/>
            <a:ext cx="1320468" cy="319196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/>
          <p:nvPr/>
        </p:nvCxnSpPr>
        <p:spPr>
          <a:xfrm>
            <a:off x="4366321" y="3705012"/>
            <a:ext cx="346350" cy="32639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4569030" y="4027206"/>
            <a:ext cx="14469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big repetitive region</a:t>
            </a:r>
          </a:p>
        </p:txBody>
      </p:sp>
      <p:cxnSp>
        <p:nvCxnSpPr>
          <p:cNvPr id="60" name="Straight Connector 59"/>
          <p:cNvCxnSpPr/>
          <p:nvPr/>
        </p:nvCxnSpPr>
        <p:spPr>
          <a:xfrm>
            <a:off x="3939146" y="3675905"/>
            <a:ext cx="692700" cy="0"/>
          </a:xfrm>
          <a:prstGeom prst="line">
            <a:avLst/>
          </a:prstGeom>
          <a:ln>
            <a:solidFill>
              <a:srgbClr val="008000"/>
            </a:solidFill>
            <a:prstDash val="dash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3" name="Straight Connector 62"/>
          <p:cNvCxnSpPr/>
          <p:nvPr/>
        </p:nvCxnSpPr>
        <p:spPr>
          <a:xfrm>
            <a:off x="3717712" y="4056039"/>
            <a:ext cx="2792409" cy="0"/>
          </a:xfrm>
          <a:prstGeom prst="line">
            <a:avLst/>
          </a:prstGeom>
          <a:ln>
            <a:solidFill>
              <a:srgbClr val="008000"/>
            </a:solidFill>
            <a:prstDash val="dash"/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/>
          <p:nvPr/>
        </p:nvCxnSpPr>
        <p:spPr>
          <a:xfrm flipH="1">
            <a:off x="4020207" y="3710433"/>
            <a:ext cx="346114" cy="316773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/>
          <p:nvPr/>
        </p:nvCxnSpPr>
        <p:spPr>
          <a:xfrm>
            <a:off x="4366321" y="3705012"/>
            <a:ext cx="1959674" cy="32219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" name="Straight Connector 72"/>
          <p:cNvCxnSpPr/>
          <p:nvPr/>
        </p:nvCxnSpPr>
        <p:spPr>
          <a:xfrm>
            <a:off x="255620" y="4718333"/>
            <a:ext cx="8895374" cy="0"/>
          </a:xfrm>
          <a:prstGeom prst="line">
            <a:avLst/>
          </a:prstGeom>
          <a:ln w="6350">
            <a:solidFill>
              <a:schemeClr val="tx1"/>
            </a:solidFill>
            <a:prstDash val="sys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0" name="TextBox 79"/>
          <p:cNvSpPr txBox="1"/>
          <p:nvPr/>
        </p:nvSpPr>
        <p:spPr>
          <a:xfrm>
            <a:off x="260881" y="4790442"/>
            <a:ext cx="2655739" cy="2769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/>
              <a:t>Structural variation (not in reference)</a:t>
            </a:r>
          </a:p>
        </p:txBody>
      </p:sp>
      <p:sp>
        <p:nvSpPr>
          <p:cNvPr id="81" name="Rectangle 80"/>
          <p:cNvSpPr/>
          <p:nvPr/>
        </p:nvSpPr>
        <p:spPr>
          <a:xfrm>
            <a:off x="2164950" y="5257586"/>
            <a:ext cx="5271119" cy="488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2" name="Straight Connector 81"/>
          <p:cNvCxnSpPr/>
          <p:nvPr/>
        </p:nvCxnSpPr>
        <p:spPr>
          <a:xfrm>
            <a:off x="4303078" y="5280597"/>
            <a:ext cx="6927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5375173" y="5284094"/>
            <a:ext cx="6927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5641962" y="5285416"/>
            <a:ext cx="119283" cy="0"/>
          </a:xfrm>
          <a:prstGeom prst="line">
            <a:avLst/>
          </a:prstGeom>
          <a:ln>
            <a:solidFill>
              <a:srgbClr val="FF0000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85" name="Rectangle 84"/>
          <p:cNvSpPr/>
          <p:nvPr/>
        </p:nvSpPr>
        <p:spPr>
          <a:xfrm>
            <a:off x="2164950" y="5700728"/>
            <a:ext cx="5271119" cy="48850"/>
          </a:xfrm>
          <a:prstGeom prst="rect">
            <a:avLst/>
          </a:prstGeom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6" name="Straight Connector 85"/>
          <p:cNvCxnSpPr/>
          <p:nvPr/>
        </p:nvCxnSpPr>
        <p:spPr>
          <a:xfrm>
            <a:off x="4303078" y="5723739"/>
            <a:ext cx="692700" cy="0"/>
          </a:xfrm>
          <a:prstGeom prst="line">
            <a:avLst/>
          </a:prstGeom>
          <a:ln>
            <a:solidFill>
              <a:srgbClr val="008000"/>
            </a:solidFill>
          </a:ln>
          <a:effectLst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3533684" y="4819659"/>
            <a:ext cx="40599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Duplication in sample which is not present in the reference</a:t>
            </a:r>
          </a:p>
        </p:txBody>
      </p:sp>
      <p:cxnSp>
        <p:nvCxnSpPr>
          <p:cNvPr id="91" name="Straight Arrow Connector 90"/>
          <p:cNvCxnSpPr/>
          <p:nvPr/>
        </p:nvCxnSpPr>
        <p:spPr>
          <a:xfrm>
            <a:off x="4659755" y="5332275"/>
            <a:ext cx="0" cy="3914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3" name="Straight Arrow Connector 92"/>
          <p:cNvCxnSpPr>
            <a:endCxn id="85" idx="0"/>
          </p:cNvCxnSpPr>
          <p:nvPr/>
        </p:nvCxnSpPr>
        <p:spPr>
          <a:xfrm flipH="1">
            <a:off x="4800510" y="5332275"/>
            <a:ext cx="960735" cy="368453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6" name="TextBox 95"/>
          <p:cNvSpPr txBox="1"/>
          <p:nvPr/>
        </p:nvSpPr>
        <p:spPr>
          <a:xfrm>
            <a:off x="7593669" y="2321478"/>
            <a:ext cx="14248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Risk of mismapping</a:t>
            </a:r>
          </a:p>
        </p:txBody>
      </p:sp>
      <p:sp>
        <p:nvSpPr>
          <p:cNvPr id="97" name="TextBox 96"/>
          <p:cNvSpPr txBox="1"/>
          <p:nvPr/>
        </p:nvSpPr>
        <p:spPr>
          <a:xfrm>
            <a:off x="7654774" y="3609994"/>
            <a:ext cx="142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Impossible to be map correctly</a:t>
            </a:r>
          </a:p>
        </p:txBody>
      </p:sp>
      <p:sp>
        <p:nvSpPr>
          <p:cNvPr id="98" name="TextBox 97"/>
          <p:cNvSpPr txBox="1"/>
          <p:nvPr/>
        </p:nvSpPr>
        <p:spPr>
          <a:xfrm>
            <a:off x="7719584" y="5207629"/>
            <a:ext cx="14248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/>
              <a:t>Definite “mismapping”</a:t>
            </a:r>
          </a:p>
        </p:txBody>
      </p:sp>
      <p:cxnSp>
        <p:nvCxnSpPr>
          <p:cNvPr id="103" name="Straight Arrow Connector 102"/>
          <p:cNvCxnSpPr/>
          <p:nvPr/>
        </p:nvCxnSpPr>
        <p:spPr>
          <a:xfrm>
            <a:off x="4533256" y="1035670"/>
            <a:ext cx="0" cy="391464"/>
          </a:xfrm>
          <a:prstGeom prst="straightConnector1">
            <a:avLst/>
          </a:prstGeom>
          <a:ln w="15875">
            <a:solidFill>
              <a:schemeClr val="tx1"/>
            </a:solidFill>
            <a:tailEnd type="arrow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6657936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1368"/>
            <a:ext cx="8229600" cy="733983"/>
          </a:xfrm>
        </p:spPr>
        <p:txBody>
          <a:bodyPr>
            <a:normAutofit/>
          </a:bodyPr>
          <a:lstStyle/>
          <a:p>
            <a:r>
              <a:rPr lang="en-US" dirty="0" smtClean="0"/>
              <a:t>Different programs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BWA</a:t>
            </a:r>
          </a:p>
          <a:p>
            <a:r>
              <a:rPr lang="en-US" dirty="0" err="1" smtClean="0"/>
              <a:t>Novoalign</a:t>
            </a:r>
            <a:endParaRPr lang="en-US" dirty="0" smtClean="0"/>
          </a:p>
          <a:p>
            <a:r>
              <a:rPr lang="en-US" dirty="0" smtClean="0"/>
              <a:t>BOWTIE</a:t>
            </a:r>
          </a:p>
          <a:p>
            <a:r>
              <a:rPr lang="en-US" dirty="0" smtClean="0"/>
              <a:t>SOAP</a:t>
            </a:r>
          </a:p>
          <a:p>
            <a:r>
              <a:rPr lang="en-US" dirty="0" smtClean="0"/>
              <a:t>....</a:t>
            </a:r>
          </a:p>
          <a:p>
            <a:r>
              <a:rPr lang="en-US" dirty="0" smtClean="0"/>
              <a:t>Most based on BWT: Burrows-Wheeler Transform</a:t>
            </a:r>
          </a:p>
          <a:p>
            <a:pPr lvl="1"/>
            <a:r>
              <a:rPr lang="en-US" dirty="0" smtClean="0"/>
              <a:t>a very neat computer algorithm for finding the location of substrings within a string</a:t>
            </a:r>
          </a:p>
          <a:p>
            <a:pPr lvl="2"/>
            <a:r>
              <a:rPr lang="en-US" dirty="0" smtClean="0"/>
              <a:t>can I find </a:t>
            </a:r>
            <a:r>
              <a:rPr lang="en-US" dirty="0" err="1" smtClean="0"/>
              <a:t>atgc</a:t>
            </a:r>
            <a:r>
              <a:rPr lang="en-US" dirty="0" smtClean="0"/>
              <a:t> in </a:t>
            </a:r>
            <a:r>
              <a:rPr lang="en-US" dirty="0" err="1" smtClean="0"/>
              <a:t>attgcatcgatcga</a:t>
            </a:r>
            <a:r>
              <a:rPr lang="en-US" dirty="0" smtClean="0"/>
              <a:t>.......</a:t>
            </a:r>
          </a:p>
          <a:p>
            <a:pPr lvl="1"/>
            <a:r>
              <a:rPr lang="en-US" dirty="0" smtClean="0"/>
              <a:t>requires indexing of string / reference, but enables</a:t>
            </a:r>
          </a:p>
          <a:p>
            <a:pPr lvl="2"/>
            <a:r>
              <a:rPr lang="en-US" dirty="0" smtClean="0"/>
              <a:t>rapid search, necessary when mapping billions of reads</a:t>
            </a:r>
          </a:p>
          <a:p>
            <a:pPr lvl="2"/>
            <a:r>
              <a:rPr lang="en-US" dirty="0" smtClean="0"/>
              <a:t>manageable RAM footprint: 2.3 GB for single reads and 3GB for paired-end (for BWA), so runs on an ordinary computer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55621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Mapping quality scores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30511"/>
            <a:ext cx="8229600" cy="520938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The mapping quality score is the </a:t>
            </a:r>
            <a:r>
              <a:rPr lang="en-US" dirty="0" err="1" smtClean="0"/>
              <a:t>Phred</a:t>
            </a:r>
            <a:r>
              <a:rPr lang="en-US" dirty="0" smtClean="0"/>
              <a:t>-scaled probability of the mapping being </a:t>
            </a:r>
            <a:r>
              <a:rPr lang="en-US" dirty="0" smtClean="0">
                <a:solidFill>
                  <a:srgbClr val="FF0000"/>
                </a:solidFill>
              </a:rPr>
              <a:t>incorrect</a:t>
            </a:r>
            <a:r>
              <a:rPr lang="en-US" dirty="0" smtClean="0"/>
              <a:t>.</a:t>
            </a:r>
          </a:p>
          <a:p>
            <a:endParaRPr lang="en-US" dirty="0" smtClean="0"/>
          </a:p>
          <a:p>
            <a:r>
              <a:rPr lang="en-US" dirty="0" smtClean="0"/>
              <a:t>Probability is computed from the qualities of the mismatched bases between read and reference and quality features of the second best hit (see Li, </a:t>
            </a:r>
            <a:r>
              <a:rPr lang="en-US" dirty="0" err="1" smtClean="0"/>
              <a:t>Ruan</a:t>
            </a:r>
            <a:r>
              <a:rPr lang="en-US" dirty="0" smtClean="0"/>
              <a:t>, and Durbin 2008)</a:t>
            </a:r>
          </a:p>
          <a:p>
            <a:endParaRPr lang="en-US" dirty="0" smtClean="0"/>
          </a:p>
          <a:p>
            <a:r>
              <a:rPr lang="en-US" dirty="0" smtClean="0"/>
              <a:t>All programs do not necessarily produce good estimates of mapping quality</a:t>
            </a:r>
          </a:p>
          <a:p>
            <a:endParaRPr lang="en-US" dirty="0" smtClean="0"/>
          </a:p>
          <a:p>
            <a:r>
              <a:rPr lang="en-US" dirty="0" smtClean="0"/>
              <a:t>BWA provides good mapping </a:t>
            </a:r>
            <a:r>
              <a:rPr lang="en-US" dirty="0" err="1" smtClean="0"/>
              <a:t>qualites</a:t>
            </a:r>
            <a:r>
              <a:rPr lang="en-US" dirty="0" smtClean="0"/>
              <a:t> with slight overestimation of quality score:</a:t>
            </a:r>
          </a:p>
          <a:p>
            <a:pPr lvl="1"/>
            <a:r>
              <a:rPr lang="en-US" dirty="0" smtClean="0"/>
              <a:t>empirical error </a:t>
            </a:r>
            <a:r>
              <a:rPr lang="en-US" dirty="0"/>
              <a:t>rate 7x10e-06 </a:t>
            </a:r>
            <a:r>
              <a:rPr lang="en-US" dirty="0" smtClean="0"/>
              <a:t>for </a:t>
            </a:r>
            <a:r>
              <a:rPr lang="en-US" dirty="0"/>
              <a:t>Q60 </a:t>
            </a:r>
            <a:r>
              <a:rPr lang="en-US" dirty="0" smtClean="0"/>
              <a:t>mappings</a:t>
            </a:r>
          </a:p>
        </p:txBody>
      </p:sp>
      <p:pic>
        <p:nvPicPr>
          <p:cNvPr id="4" name="Picture 3" descr="Screen shot 2011-10-18 at 11.03.5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611" y="1484980"/>
            <a:ext cx="33528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24939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Fast and accurate short read alignment with Burrows-Wheeler transform</a:t>
            </a:r>
          </a:p>
          <a:p>
            <a:r>
              <a:rPr lang="en-US" dirty="0" smtClean="0"/>
              <a:t>Theoretically allows for differences and guarantees to find all intervals with x differences</a:t>
            </a:r>
          </a:p>
          <a:p>
            <a:r>
              <a:rPr lang="en-US" dirty="0" smtClean="0"/>
              <a:t>But, in practice, makes changes to algorithm to adapt to biological reality and increase speed</a:t>
            </a:r>
          </a:p>
          <a:p>
            <a:pPr lvl="1"/>
            <a:r>
              <a:rPr lang="en-US" dirty="0" smtClean="0"/>
              <a:t>different penalties for mismatches, gap open and extension</a:t>
            </a:r>
          </a:p>
          <a:p>
            <a:pPr lvl="1"/>
            <a:r>
              <a:rPr lang="en-US" dirty="0" smtClean="0">
                <a:solidFill>
                  <a:srgbClr val="FF0000"/>
                </a:solidFill>
              </a:rPr>
              <a:t>uses a seed approach: no more than x differences in the first 32bp of a read to increase speed</a:t>
            </a:r>
          </a:p>
          <a:p>
            <a:pPr lvl="1"/>
            <a:r>
              <a:rPr lang="en-US" dirty="0" smtClean="0"/>
              <a:t>the alignment error rate (fraction of wrong alignments out of confident mappings in simulation) only marginally increases, but substantially improves speed</a:t>
            </a:r>
          </a:p>
          <a:p>
            <a:pPr lvl="1"/>
            <a:r>
              <a:rPr lang="en-US" dirty="0" smtClean="0"/>
              <a:t>implementation modifications to speed up computation time</a:t>
            </a:r>
          </a:p>
          <a:p>
            <a:r>
              <a:rPr lang="en-US" dirty="0" smtClean="0"/>
              <a:t>Paired-end mapping</a:t>
            </a:r>
          </a:p>
          <a:p>
            <a:r>
              <a:rPr lang="en-US" dirty="0" smtClean="0">
                <a:solidFill>
                  <a:srgbClr val="FF0000"/>
                </a:solidFill>
              </a:rPr>
              <a:t>Like similar programs, randomly places a repetitive read across the multiple equally best positions and mapping quality 0</a:t>
            </a:r>
          </a:p>
          <a:p>
            <a:r>
              <a:rPr lang="en-US" dirty="0" smtClean="0"/>
              <a:t>Supports multi-threading (as do all BWT aligners)</a:t>
            </a:r>
          </a:p>
        </p:txBody>
      </p:sp>
    </p:spTree>
    <p:extLst>
      <p:ext uri="{BB962C8B-B14F-4D97-AF65-F5344CB8AC3E}">
        <p14:creationId xmlns:p14="http://schemas.microsoft.com/office/powerpoint/2010/main" val="10921312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9144000" cy="6858001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6" name="Content Placeholder 2"/>
          <p:cNvSpPr>
            <a:spLocks noGrp="1"/>
          </p:cNvSpPr>
          <p:nvPr>
            <p:ph idx="1"/>
          </p:nvPr>
        </p:nvSpPr>
        <p:spPr>
          <a:xfrm>
            <a:off x="38255" y="2626041"/>
            <a:ext cx="4236395" cy="4386248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rgbClr val="FFFFFF"/>
                </a:solidFill>
              </a:rPr>
              <a:t>1st advice: DON'T PANIC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2nd advice: DON'T PANIC</a:t>
            </a:r>
            <a:br>
              <a:rPr lang="en-US" dirty="0">
                <a:solidFill>
                  <a:srgbClr val="FFFFFF"/>
                </a:solidFill>
              </a:rPr>
            </a:br>
            <a:r>
              <a:rPr lang="en-US" dirty="0">
                <a:solidFill>
                  <a:srgbClr val="FFFFFF"/>
                </a:solidFill>
              </a:rPr>
              <a:t>3rd advice: DON’T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>
                <a:solidFill>
                  <a:srgbClr val="FFFFFF"/>
                </a:solidFill>
              </a:rPr>
              <a:t>D</a:t>
            </a:r>
            <a:r>
              <a:rPr lang="en-US" dirty="0" smtClean="0">
                <a:solidFill>
                  <a:srgbClr val="FFFFFF"/>
                </a:solidFill>
              </a:rPr>
              <a:t>o </a:t>
            </a:r>
            <a:r>
              <a:rPr lang="en-US" dirty="0">
                <a:solidFill>
                  <a:srgbClr val="FFFFFF"/>
                </a:solidFill>
              </a:rPr>
              <a:t>the </a:t>
            </a:r>
            <a:r>
              <a:rPr lang="en-US" dirty="0" err="1">
                <a:solidFill>
                  <a:srgbClr val="FFFFFF"/>
                </a:solidFill>
              </a:rPr>
              <a:t>unix</a:t>
            </a:r>
            <a:r>
              <a:rPr lang="en-US" dirty="0">
                <a:solidFill>
                  <a:srgbClr val="FFFFFF"/>
                </a:solidFill>
              </a:rPr>
              <a:t> part of tutorial of Unix and </a:t>
            </a:r>
            <a:r>
              <a:rPr lang="en-US" dirty="0" err="1">
                <a:solidFill>
                  <a:srgbClr val="FFFFFF"/>
                </a:solidFill>
              </a:rPr>
              <a:t>perl</a:t>
            </a:r>
            <a:r>
              <a:rPr lang="en-US" dirty="0">
                <a:solidFill>
                  <a:srgbClr val="FFFFFF"/>
                </a:solidFill>
              </a:rPr>
              <a:t> primer for </a:t>
            </a:r>
            <a:r>
              <a:rPr lang="en-US" dirty="0" smtClean="0">
                <a:solidFill>
                  <a:srgbClr val="FFFFFF"/>
                </a:solidFill>
              </a:rPr>
              <a:t>biologists: </a:t>
            </a:r>
            <a:r>
              <a:rPr lang="en-US" dirty="0" smtClean="0">
                <a:solidFill>
                  <a:srgbClr val="FFFFFF"/>
                </a:solidFill>
                <a:hlinkClick r:id="rId2"/>
              </a:rPr>
              <a:t>http</a:t>
            </a:r>
            <a:r>
              <a:rPr lang="en-US" dirty="0">
                <a:solidFill>
                  <a:srgbClr val="FFFFFF"/>
                </a:solidFill>
                <a:hlinkClick r:id="rId2"/>
              </a:rPr>
              <a:t>://korflab.ucdavis.edu/Unix_and_Perl</a:t>
            </a:r>
            <a:r>
              <a:rPr lang="en-US" dirty="0" smtClean="0">
                <a:solidFill>
                  <a:srgbClr val="FFFFFF"/>
                </a:solidFill>
                <a:hlinkClick r:id="rId2"/>
              </a:rPr>
              <a:t>/</a:t>
            </a:r>
            <a:r>
              <a:rPr lang="en-US" dirty="0" smtClean="0">
                <a:solidFill>
                  <a:srgbClr val="FFFFFF"/>
                </a:solidFill>
              </a:rPr>
              <a:t> , alternatively: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  <a:hlinkClick r:id="rId3"/>
              </a:rPr>
              <a:t>http</a:t>
            </a:r>
            <a:r>
              <a:rPr lang="en-US" dirty="0">
                <a:solidFill>
                  <a:srgbClr val="FFFFFF"/>
                </a:solidFill>
                <a:hlinkClick r:id="rId3"/>
              </a:rPr>
              <a:t>://linuxcommand.org/learning_the_shell.php#</a:t>
            </a:r>
            <a:r>
              <a:rPr lang="en-US" dirty="0" smtClean="0">
                <a:solidFill>
                  <a:srgbClr val="FFFFFF"/>
                </a:solidFill>
                <a:hlinkClick r:id="rId3"/>
              </a:rPr>
              <a:t>contents</a:t>
            </a:r>
            <a:endParaRPr lang="en-US" dirty="0" smtClean="0">
              <a:solidFill>
                <a:srgbClr val="FFFFFF"/>
              </a:solidFill>
            </a:endParaRPr>
          </a:p>
          <a:p>
            <a:pPr lvl="1"/>
            <a:r>
              <a:rPr lang="en-US" dirty="0" smtClean="0">
                <a:solidFill>
                  <a:srgbClr val="FFFFFF"/>
                </a:solidFill>
                <a:hlinkClick r:id="rId4"/>
              </a:rPr>
              <a:t>http</a:t>
            </a:r>
            <a:r>
              <a:rPr lang="en-US" dirty="0">
                <a:solidFill>
                  <a:srgbClr val="FFFFFF"/>
                </a:solidFill>
                <a:hlinkClick r:id="rId4"/>
              </a:rPr>
              <a:t>://www.tuxfiles.org/linuxhelp/cli.html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Yyou are not the first to have problems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search for it on the </a:t>
            </a:r>
            <a:r>
              <a:rPr lang="en-US" dirty="0" smtClean="0">
                <a:solidFill>
                  <a:srgbClr val="FFFFFF"/>
                </a:solidFill>
              </a:rPr>
              <a:t>net </a:t>
            </a:r>
          </a:p>
          <a:p>
            <a:pPr lvl="1"/>
            <a:r>
              <a:rPr lang="en-US" dirty="0" smtClean="0">
                <a:solidFill>
                  <a:srgbClr val="FFFFFF"/>
                </a:solidFill>
              </a:rPr>
              <a:t>or, </a:t>
            </a:r>
            <a:r>
              <a:rPr lang="en-US" dirty="0">
                <a:solidFill>
                  <a:srgbClr val="FFFFFF"/>
                </a:solidFill>
              </a:rPr>
              <a:t>if you can’t find the </a:t>
            </a:r>
            <a:r>
              <a:rPr lang="en-US" dirty="0" smtClean="0">
                <a:solidFill>
                  <a:srgbClr val="FFFFFF"/>
                </a:solidFill>
              </a:rPr>
              <a:t>answer, ask in a forum</a:t>
            </a: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Learn </a:t>
            </a:r>
            <a:r>
              <a:rPr lang="en-US" dirty="0">
                <a:solidFill>
                  <a:srgbClr val="FFFFFF"/>
                </a:solidFill>
              </a:rPr>
              <a:t>to write a very simple script </a:t>
            </a:r>
            <a:endParaRPr lang="en-US" dirty="0" smtClean="0">
              <a:solidFill>
                <a:srgbClr val="FFFFFF"/>
              </a:solidFill>
            </a:endParaRPr>
          </a:p>
          <a:p>
            <a:endParaRPr lang="en-US" dirty="0" smtClean="0">
              <a:solidFill>
                <a:srgbClr val="FFFFFF"/>
              </a:solidFill>
            </a:endParaRPr>
          </a:p>
          <a:p>
            <a:r>
              <a:rPr lang="en-US" dirty="0" smtClean="0">
                <a:solidFill>
                  <a:srgbClr val="FFFFFF"/>
                </a:solidFill>
              </a:rPr>
              <a:t>Make </a:t>
            </a:r>
            <a:r>
              <a:rPr lang="en-US" dirty="0">
                <a:solidFill>
                  <a:srgbClr val="FFFFFF"/>
                </a:solidFill>
              </a:rPr>
              <a:t>a list of your </a:t>
            </a:r>
            <a:r>
              <a:rPr lang="en-US" dirty="0" err="1">
                <a:solidFill>
                  <a:srgbClr val="FFFFFF"/>
                </a:solidFill>
              </a:rPr>
              <a:t>favourite</a:t>
            </a:r>
            <a:r>
              <a:rPr lang="en-US" dirty="0">
                <a:solidFill>
                  <a:srgbClr val="FFFFFF"/>
                </a:solidFill>
              </a:rPr>
              <a:t> commands as you learn </a:t>
            </a:r>
            <a:r>
              <a:rPr lang="en-US" dirty="0" smtClean="0">
                <a:solidFill>
                  <a:srgbClr val="FFFFFF"/>
                </a:solidFill>
              </a:rPr>
              <a:t>them.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>
          <a:xfrm>
            <a:off x="4754209" y="3203354"/>
            <a:ext cx="4389791" cy="238464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 smtClean="0">
                <a:solidFill>
                  <a:srgbClr val="FFFFFF"/>
                </a:solidFill>
              </a:rPr>
              <a:t>Often when something is difficult to understand it is often either because:</a:t>
            </a:r>
          </a:p>
          <a:p>
            <a:pPr>
              <a:buFontTx/>
              <a:buChar char="•"/>
            </a:pPr>
            <a:r>
              <a:rPr lang="en-US" dirty="0">
                <a:solidFill>
                  <a:srgbClr val="FFFFFF"/>
                </a:solidFill>
              </a:rPr>
              <a:t>It is not clear what is being done</a:t>
            </a:r>
          </a:p>
          <a:p>
            <a:pPr>
              <a:buFontTx/>
              <a:buChar char="•"/>
            </a:pPr>
            <a:r>
              <a:rPr lang="en-US" dirty="0">
                <a:solidFill>
                  <a:srgbClr val="FFFFFF"/>
                </a:solidFill>
              </a:rPr>
              <a:t>O</a:t>
            </a:r>
            <a:r>
              <a:rPr lang="en-US" dirty="0" smtClean="0">
                <a:solidFill>
                  <a:srgbClr val="FFFFFF"/>
                </a:solidFill>
              </a:rPr>
              <a:t>r because it is not clear why it should be done </a:t>
            </a:r>
          </a:p>
          <a:p>
            <a:pPr>
              <a:buFontTx/>
              <a:buChar char="•"/>
            </a:pPr>
            <a:endParaRPr lang="en-US" dirty="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dirty="0" smtClean="0">
                <a:solidFill>
                  <a:srgbClr val="FFFFFF"/>
                </a:solidFill>
              </a:rPr>
              <a:t>So stop me and ask if the WHAT or the WHY is unclear!!!</a:t>
            </a:r>
          </a:p>
        </p:txBody>
      </p:sp>
      <p:sp>
        <p:nvSpPr>
          <p:cNvPr id="7" name="Rectangle 6"/>
          <p:cNvSpPr/>
          <p:nvPr/>
        </p:nvSpPr>
        <p:spPr>
          <a:xfrm>
            <a:off x="127686" y="7602492"/>
            <a:ext cx="9144000" cy="685800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7712" y="125219"/>
            <a:ext cx="2857500" cy="285750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2030" y="-15559"/>
            <a:ext cx="3086100" cy="264160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465030" y="125219"/>
            <a:ext cx="29511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solidFill>
                  <a:srgbClr val="FFFFFF"/>
                </a:solidFill>
              </a:rPr>
              <a:t>Biologist advice to a biologist</a:t>
            </a:r>
          </a:p>
        </p:txBody>
      </p:sp>
    </p:spTree>
    <p:extLst>
      <p:ext uri="{BB962C8B-B14F-4D97-AF65-F5344CB8AC3E}">
        <p14:creationId xmlns:p14="http://schemas.microsoft.com/office/powerpoint/2010/main" val="32438944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48862"/>
            <a:ext cx="8503356" cy="733983"/>
          </a:xfrm>
        </p:spPr>
        <p:txBody>
          <a:bodyPr>
            <a:normAutofit/>
          </a:bodyPr>
          <a:lstStyle/>
          <a:p>
            <a:r>
              <a:rPr lang="en-US" dirty="0" smtClean="0"/>
              <a:t>Accuracy with varying </a:t>
            </a:r>
            <a:r>
              <a:rPr lang="en-US" dirty="0" err="1" smtClean="0"/>
              <a:t>indel</a:t>
            </a:r>
            <a:r>
              <a:rPr lang="en-US" u="sng" dirty="0" smtClean="0"/>
              <a:t> sizes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4" name="Picture 3" descr="Screen shot 2011-10-19 at 3.15.26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2019301"/>
            <a:ext cx="8686800" cy="2668494"/>
          </a:xfrm>
          <a:prstGeom prst="rect">
            <a:avLst/>
          </a:prstGeom>
        </p:spPr>
      </p:pic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457200" y="5037666"/>
            <a:ext cx="8229600" cy="856886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BWA and </a:t>
            </a:r>
            <a:r>
              <a:rPr lang="en-US" dirty="0" err="1" smtClean="0">
                <a:solidFill>
                  <a:srgbClr val="FF0000"/>
                </a:solidFill>
              </a:rPr>
              <a:t>Novoalign</a:t>
            </a:r>
            <a:r>
              <a:rPr lang="en-US" dirty="0" smtClean="0">
                <a:solidFill>
                  <a:srgbClr val="FF0000"/>
                </a:solidFill>
              </a:rPr>
              <a:t> are best performing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4388" y="1605844"/>
            <a:ext cx="142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673116" y="1605844"/>
            <a:ext cx="1425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Accuracy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563073" y="1605844"/>
            <a:ext cx="17624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Used read ratio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10603" y="6466219"/>
            <a:ext cx="265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pl-PL" dirty="0" err="1" smtClean="0"/>
              <a:t>Ruffalo</a:t>
            </a:r>
            <a:r>
              <a:rPr lang="pl-PL" dirty="0" smtClean="0"/>
              <a:t> et al. 2011</a:t>
            </a:r>
            <a:endParaRPr lang="pl-PL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" y="1535289"/>
            <a:ext cx="2906110" cy="3089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6237890" y="1605844"/>
            <a:ext cx="2906110" cy="3089263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04344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Runtime</a:t>
            </a:r>
            <a:endParaRPr lang="en-US" dirty="0"/>
          </a:p>
        </p:txBody>
      </p:sp>
      <p:pic>
        <p:nvPicPr>
          <p:cNvPr id="5" name="Picture 4" descr="Screen shot 2011-10-19 at 3.05.0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00" y="1574800"/>
            <a:ext cx="8318500" cy="37084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503333" y="5545667"/>
            <a:ext cx="2003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500 MB genome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310603" y="6466219"/>
            <a:ext cx="26557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Source: </a:t>
            </a:r>
            <a:r>
              <a:rPr lang="pl-PL" dirty="0" err="1" smtClean="0"/>
              <a:t>Ruffalo</a:t>
            </a:r>
            <a:r>
              <a:rPr lang="pl-PL" dirty="0" smtClean="0"/>
              <a:t> et al. 2011</a:t>
            </a:r>
            <a:endParaRPr lang="pl-PL" dirty="0"/>
          </a:p>
          <a:p>
            <a:r>
              <a:rPr 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24818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69189" y="62973"/>
            <a:ext cx="8570496" cy="733983"/>
          </a:xfrm>
        </p:spPr>
        <p:txBody>
          <a:bodyPr>
            <a:normAutofit/>
          </a:bodyPr>
          <a:lstStyle/>
          <a:p>
            <a:r>
              <a:rPr lang="en-US" dirty="0" smtClean="0"/>
              <a:t>Words of caution about the comparison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242176"/>
            <a:ext cx="8229600" cy="5209381"/>
          </a:xfrm>
        </p:spPr>
        <p:txBody>
          <a:bodyPr>
            <a:normAutofit/>
          </a:bodyPr>
          <a:lstStyle/>
          <a:p>
            <a:r>
              <a:rPr lang="en-US" dirty="0" smtClean="0"/>
              <a:t>Note this results are for SR 50 </a:t>
            </a:r>
            <a:r>
              <a:rPr lang="en-US" dirty="0" err="1" smtClean="0"/>
              <a:t>bp</a:t>
            </a:r>
            <a:r>
              <a:rPr lang="en-US" dirty="0" smtClean="0"/>
              <a:t> reads</a:t>
            </a:r>
          </a:p>
          <a:p>
            <a:pPr lvl="1"/>
            <a:r>
              <a:rPr lang="en-US" dirty="0" smtClean="0"/>
              <a:t>reads are often longer with </a:t>
            </a:r>
            <a:r>
              <a:rPr lang="en-US" dirty="0" err="1" smtClean="0"/>
              <a:t>Illumina</a:t>
            </a:r>
            <a:endParaRPr lang="en-US" dirty="0" smtClean="0"/>
          </a:p>
          <a:p>
            <a:pPr lvl="1"/>
            <a:r>
              <a:rPr lang="en-US" dirty="0" smtClean="0"/>
              <a:t>can be much longer with other technologies</a:t>
            </a:r>
            <a:r>
              <a:rPr lang="en-US" dirty="0"/>
              <a:t> </a:t>
            </a:r>
            <a:r>
              <a:rPr lang="en-US" dirty="0" smtClean="0"/>
              <a:t>and will require different mapper (see Fast and accurate long-read alignment with Burrows-Wheeler transform)</a:t>
            </a:r>
          </a:p>
          <a:p>
            <a:pPr lvl="1"/>
            <a:endParaRPr lang="en-US" dirty="0" smtClean="0"/>
          </a:p>
          <a:p>
            <a:r>
              <a:rPr lang="en-US" b="1" dirty="0">
                <a:solidFill>
                  <a:srgbClr val="FF0000"/>
                </a:solidFill>
              </a:rPr>
              <a:t>But, in summary: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mappers are not all of the same quality</a:t>
            </a:r>
          </a:p>
          <a:p>
            <a:pPr lvl="1"/>
            <a:r>
              <a:rPr lang="en-US" b="1" dirty="0">
                <a:solidFill>
                  <a:srgbClr val="FF0000"/>
                </a:solidFill>
              </a:rPr>
              <a:t> bwa and novoalign are amongst the best</a:t>
            </a:r>
            <a:endParaRPr lang="en-US" b="1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09575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331" y="62973"/>
            <a:ext cx="9144000" cy="733983"/>
          </a:xfrm>
        </p:spPr>
        <p:txBody>
          <a:bodyPr>
            <a:normAutofit/>
          </a:bodyPr>
          <a:lstStyle/>
          <a:p>
            <a:r>
              <a:rPr lang="en-US" dirty="0" smtClean="0"/>
              <a:t>Alignment errors after mapping</a:t>
            </a:r>
            <a:endParaRPr lang="en-US" dirty="0"/>
          </a:p>
        </p:txBody>
      </p:sp>
      <p:pic>
        <p:nvPicPr>
          <p:cNvPr id="29" name="Picture 28" descr="Screen shot 2011-10-20 at 9.19.3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100" y="1331570"/>
            <a:ext cx="8547100" cy="4699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96331" y="6581001"/>
            <a:ext cx="51349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en-US" sz="1200" dirty="0" err="1" smtClean="0"/>
              <a:t>Heng</a:t>
            </a:r>
            <a:r>
              <a:rPr lang="en-US" sz="1200" dirty="0" smtClean="0"/>
              <a:t> Li, presentation at GSA workshop</a:t>
            </a:r>
            <a:r>
              <a:rPr lang="pl-PL" sz="1200" dirty="0" smtClean="0"/>
              <a:t> 2011</a:t>
            </a:r>
            <a:endParaRPr lang="pl-PL" sz="1200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906480" y="2608020"/>
            <a:ext cx="104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Incorrect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906480" y="4207808"/>
            <a:ext cx="10444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Correct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96331" y="1372455"/>
            <a:ext cx="1588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Base stacks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0078" y="5627424"/>
            <a:ext cx="80840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/>
              <a:t>&gt;&gt; Can be solved by alignment: considering all mapping reads and reference together (as we shall see later)</a:t>
            </a:r>
          </a:p>
        </p:txBody>
      </p:sp>
    </p:spTree>
    <p:extLst>
      <p:ext uri="{BB962C8B-B14F-4D97-AF65-F5344CB8AC3E}">
        <p14:creationId xmlns:p14="http://schemas.microsoft.com/office/powerpoint/2010/main" val="1609630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2077345" y="2669024"/>
            <a:ext cx="4664735" cy="475378"/>
            <a:chOff x="141738" y="4882548"/>
            <a:chExt cx="8901561" cy="1153341"/>
          </a:xfrm>
        </p:grpSpPr>
        <p:sp>
          <p:nvSpPr>
            <p:cNvPr id="14" name="Rectangle 13"/>
            <p:cNvSpPr/>
            <p:nvPr/>
          </p:nvSpPr>
          <p:spPr>
            <a:xfrm>
              <a:off x="141738" y="4882548"/>
              <a:ext cx="861299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FASTQ</a:t>
              </a:r>
              <a:endParaRPr lang="en-US" sz="8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129607" y="5072338"/>
              <a:ext cx="1226253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Mapping</a:t>
              </a:r>
              <a:br>
                <a:rPr lang="en-US" sz="800" dirty="0" smtClean="0"/>
              </a:br>
              <a:r>
                <a:rPr lang="en-US" sz="800" dirty="0" smtClean="0"/>
                <a:t>(BWA)</a:t>
              </a:r>
              <a:endParaRPr lang="en-US" sz="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6727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SAM</a:t>
              </a:r>
              <a:endParaRPr lang="en-US" sz="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38892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/>
                <a:t>HouseKeeping</a:t>
              </a:r>
              <a:r>
                <a:rPr lang="en-US" sz="800" dirty="0" smtClean="0"/>
                <a:t/>
              </a:r>
              <a:br>
                <a:rPr lang="en-US" sz="800" dirty="0" smtClean="0"/>
              </a:br>
              <a:r>
                <a:rPr lang="en-US" sz="800" dirty="0" smtClean="0"/>
                <a:t>&amp; refinement</a:t>
              </a:r>
              <a:endParaRPr lang="en-US" sz="8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371530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Variant calling</a:t>
              </a:r>
              <a:br>
                <a:rPr lang="en-US" sz="800" dirty="0" smtClean="0"/>
              </a:br>
              <a:r>
                <a:rPr lang="en-US" sz="800" dirty="0" smtClean="0"/>
                <a:t>(</a:t>
              </a:r>
              <a:r>
                <a:rPr lang="en-US" sz="800" dirty="0" err="1" smtClean="0"/>
                <a:t>gatk</a:t>
              </a:r>
              <a:r>
                <a:rPr lang="en-US" sz="800" dirty="0" smtClean="0"/>
                <a:t>)</a:t>
              </a:r>
              <a:endParaRPr lang="en-US" sz="8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49365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BAM</a:t>
              </a:r>
              <a:endParaRPr lang="en-US" sz="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182001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VCF file</a:t>
              </a:r>
              <a:endParaRPr lang="en-US" sz="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SAM format 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3071461" y="2511883"/>
            <a:ext cx="905094" cy="720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90510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Screen Shot 2012-11-20 at 1.11.59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2" y="3510184"/>
            <a:ext cx="8577771" cy="284887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What does the SAM file look like?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82220" y="6581001"/>
            <a:ext cx="27640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smtClean="0"/>
              <a:t>Source: </a:t>
            </a:r>
            <a:r>
              <a:rPr lang="nb-NO" sz="1200" dirty="0" smtClean="0"/>
              <a:t>The SAM format </a:t>
            </a:r>
            <a:r>
              <a:rPr lang="nb-NO" sz="1200" dirty="0" err="1" smtClean="0"/>
              <a:t>specification</a:t>
            </a:r>
            <a:endParaRPr lang="pl-PL" sz="1200" dirty="0"/>
          </a:p>
          <a:p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6" name="Picture 5" descr="Screen shot 2011-10-21 at 2.34.1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75" y="2286225"/>
            <a:ext cx="8569622" cy="707628"/>
          </a:xfrm>
          <a:prstGeom prst="rect">
            <a:avLst/>
          </a:prstGeom>
        </p:spPr>
      </p:pic>
      <p:pic>
        <p:nvPicPr>
          <p:cNvPr id="7" name="Picture 6" descr="Screen shot 2011-10-21 at 2.34.42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0" y="897120"/>
            <a:ext cx="1374993" cy="137499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094111" y="6081889"/>
            <a:ext cx="3750532" cy="197555"/>
          </a:xfrm>
          <a:prstGeom prst="rect">
            <a:avLst/>
          </a:prstGeom>
          <a:noFill/>
          <a:ln w="1905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2530928" y="1282309"/>
            <a:ext cx="1651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Header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157357" y="1331687"/>
            <a:ext cx="16872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Data lines</a:t>
            </a:r>
            <a:br>
              <a:rPr lang="en-US"/>
            </a:br>
            <a:r>
              <a:rPr lang="en-US"/>
              <a:t>(one per read)</a:t>
            </a:r>
          </a:p>
        </p:txBody>
      </p:sp>
      <p:sp>
        <p:nvSpPr>
          <p:cNvPr id="10" name="Left Arrow 9"/>
          <p:cNvSpPr/>
          <p:nvPr/>
        </p:nvSpPr>
        <p:spPr>
          <a:xfrm>
            <a:off x="1657213" y="1460500"/>
            <a:ext cx="737644" cy="141909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Arrow 10"/>
          <p:cNvSpPr/>
          <p:nvPr/>
        </p:nvSpPr>
        <p:spPr>
          <a:xfrm rot="19592384">
            <a:off x="6311948" y="1823879"/>
            <a:ext cx="867522" cy="213461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/>
          <p:cNvSpPr/>
          <p:nvPr/>
        </p:nvSpPr>
        <p:spPr>
          <a:xfrm rot="5400000">
            <a:off x="248671" y="3320016"/>
            <a:ext cx="879461" cy="45719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/>
          <p:cNvSpPr/>
          <p:nvPr/>
        </p:nvSpPr>
        <p:spPr>
          <a:xfrm rot="7670216">
            <a:off x="484627" y="3476717"/>
            <a:ext cx="1284210" cy="58712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Arrow 14"/>
          <p:cNvSpPr/>
          <p:nvPr/>
        </p:nvSpPr>
        <p:spPr>
          <a:xfrm rot="7670216">
            <a:off x="467909" y="3603818"/>
            <a:ext cx="1660489" cy="56685"/>
          </a:xfrm>
          <a:prstGeom prst="lef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5133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Inspecting one record</a:t>
            </a:r>
            <a:endParaRPr lang="en-US" dirty="0"/>
          </a:p>
        </p:txBody>
      </p:sp>
      <p:pic>
        <p:nvPicPr>
          <p:cNvPr id="5" name="Picture 4" descr="Screen shot 2011-10-21 at 2.37.10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6689" y="892040"/>
            <a:ext cx="5254225" cy="2865650"/>
          </a:xfrm>
          <a:prstGeom prst="rect">
            <a:avLst/>
          </a:prstGeom>
        </p:spPr>
      </p:pic>
      <p:pic>
        <p:nvPicPr>
          <p:cNvPr id="7" name="Picture 6" descr="Screen Shot 2012-11-20 at 1.11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72" y="3501113"/>
            <a:ext cx="8577771" cy="2848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888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8977"/>
            <a:ext cx="8229600" cy="733983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Difference between 1-based and 0-based coordinates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3596845"/>
            <a:ext cx="8630351" cy="2529319"/>
          </a:xfrm>
        </p:spPr>
        <p:txBody>
          <a:bodyPr/>
          <a:lstStyle/>
          <a:p>
            <a:r>
              <a:rPr lang="en-US" dirty="0" smtClean="0"/>
              <a:t>SAM (+ VCF and GFF) are 1-based</a:t>
            </a:r>
          </a:p>
          <a:p>
            <a:r>
              <a:rPr lang="en-US" dirty="0" smtClean="0"/>
              <a:t>BED are 0-based</a:t>
            </a:r>
          </a:p>
          <a:p>
            <a:r>
              <a:rPr lang="en-US" dirty="0" smtClean="0"/>
              <a:t>Can be very important when manipulating SNP coordinates &gt;&gt; be careful</a:t>
            </a:r>
            <a:endParaRPr lang="en-US" dirty="0"/>
          </a:p>
        </p:txBody>
      </p:sp>
      <p:pic>
        <p:nvPicPr>
          <p:cNvPr id="5" name="Picture 4" descr="Screen shot 2011-10-21 at 2.52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218" y="2328514"/>
            <a:ext cx="8551333" cy="684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5457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FLAG column – a bit wise flag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199" y="5089875"/>
            <a:ext cx="8686801" cy="1540429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Translate from bit wise flag to readable codes by using </a:t>
            </a:r>
            <a:r>
              <a:rPr lang="en-US" b="1" dirty="0" err="1" smtClean="0"/>
              <a:t>samtools</a:t>
            </a:r>
            <a:r>
              <a:rPr lang="en-US" b="1" dirty="0" smtClean="0"/>
              <a:t> view –X</a:t>
            </a:r>
          </a:p>
          <a:p>
            <a:r>
              <a:rPr lang="en-US" b="1" dirty="0"/>
              <a:t>OR </a:t>
            </a:r>
            <a:r>
              <a:rPr lang="en-US" dirty="0"/>
              <a:t>take a look at </a:t>
            </a:r>
            <a:r>
              <a:rPr lang="en-US" b="1" dirty="0"/>
              <a:t>https://broadinstitute.github.io/picard/explain-flags.html</a:t>
            </a:r>
            <a:endParaRPr lang="en-US" b="1" dirty="0"/>
          </a:p>
        </p:txBody>
      </p:sp>
      <p:pic>
        <p:nvPicPr>
          <p:cNvPr id="4" name="Picture 3" descr="Screen shot 2011-10-21 at 3.08.0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2775" y="1818986"/>
            <a:ext cx="8484308" cy="2633061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3183328" y="1403977"/>
            <a:ext cx="2138289" cy="48225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3183328" y="1211077"/>
            <a:ext cx="7556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 flipH="1" flipV="1">
            <a:off x="4565981" y="1211077"/>
            <a:ext cx="755636" cy="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135106" y="857427"/>
            <a:ext cx="9003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bp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557589" y="865152"/>
            <a:ext cx="876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100 </a:t>
            </a:r>
            <a:r>
              <a:rPr lang="en-US" dirty="0" err="1" smtClean="0"/>
              <a:t>bp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90062" y="1355127"/>
            <a:ext cx="868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300 </a:t>
            </a:r>
            <a:r>
              <a:rPr lang="en-US" dirty="0" err="1" smtClean="0"/>
              <a:t>bp</a:t>
            </a:r>
            <a:endParaRPr lang="en-US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5312545" y="1218177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frag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5331388" y="932418"/>
            <a:ext cx="6752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read</a:t>
            </a:r>
          </a:p>
        </p:txBody>
      </p:sp>
    </p:spTree>
    <p:extLst>
      <p:ext uri="{BB962C8B-B14F-4D97-AF65-F5344CB8AC3E}">
        <p14:creationId xmlns:p14="http://schemas.microsoft.com/office/powerpoint/2010/main" val="10131194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Introducing flags - What is a duplicate?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1" y="876300"/>
            <a:ext cx="8876797" cy="495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5070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9130"/>
            <a:ext cx="8686800" cy="733983"/>
          </a:xfrm>
        </p:spPr>
        <p:txBody>
          <a:bodyPr>
            <a:normAutofit fontScale="90000"/>
          </a:bodyPr>
          <a:lstStyle/>
          <a:p>
            <a:r>
              <a:rPr lang="en-US"/>
              <a:t>Some thoughts about scientific problems vs. techniques</a:t>
            </a:r>
          </a:p>
        </p:txBody>
      </p:sp>
      <p:sp>
        <p:nvSpPr>
          <p:cNvPr id="4" name="Rectangle 3"/>
          <p:cNvSpPr/>
          <p:nvPr/>
        </p:nvSpPr>
        <p:spPr>
          <a:xfrm>
            <a:off x="4853137" y="1746876"/>
            <a:ext cx="434269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/>
              <a:t>An exception to not focussing on techniques</a:t>
            </a:r>
          </a:p>
          <a:p>
            <a:pPr algn="ctr"/>
            <a:r>
              <a:rPr lang="en-US"/>
              <a:t>Antony van Leeuwenhoek (1632-1723)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60588" y="2393207"/>
            <a:ext cx="3134394" cy="27932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7434" y="1301776"/>
            <a:ext cx="4355703" cy="5632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/>
              <a:t>Always keep in mind what the basic goal is and what the basic issues are with attaining that goal.</a:t>
            </a:r>
          </a:p>
          <a:p>
            <a:pPr marL="285750" indent="-285750">
              <a:buFontTx/>
              <a:buChar char="•"/>
            </a:pPr>
            <a:endParaRPr lang="en-US"/>
          </a:p>
          <a:p>
            <a:pPr marL="285750" indent="-285750">
              <a:buFontTx/>
              <a:buChar char="•"/>
            </a:pPr>
            <a:r>
              <a:rPr lang="en-US"/>
              <a:t>Learn to switch from the broad picture to the details and back again.</a:t>
            </a:r>
          </a:p>
          <a:p>
            <a:pPr marL="285750" indent="-285750">
              <a:buFontTx/>
              <a:buChar char="•"/>
            </a:pPr>
            <a:endParaRPr lang="en-US"/>
          </a:p>
          <a:p>
            <a:pPr marL="285750" indent="-285750">
              <a:buFontTx/>
              <a:buChar char="•"/>
            </a:pPr>
            <a:r>
              <a:rPr lang="en-US"/>
              <a:t>In my opinion it is mistake to focus too much </a:t>
            </a:r>
            <a:r>
              <a:rPr lang="en-US"/>
              <a:t>on specific techniques. Become good at different techniques, but learn them because they help you solve problems.</a:t>
            </a:r>
          </a:p>
          <a:p>
            <a:pPr marL="285750" indent="-285750">
              <a:buFontTx/>
              <a:buChar char="•"/>
            </a:pPr>
            <a:endParaRPr lang="en-US"/>
          </a:p>
          <a:p>
            <a:pPr marL="285750" indent="-285750">
              <a:buFontTx/>
              <a:buChar char="•"/>
            </a:pPr>
            <a:r>
              <a:rPr lang="en-US"/>
              <a:t>Don't go looking for things you can apply a technique to or at least be careful to not do only this.</a:t>
            </a:r>
          </a:p>
          <a:p>
            <a:pPr marL="742950" lvl="1" indent="-285750">
              <a:buFontTx/>
              <a:buChar char="•"/>
            </a:pPr>
            <a:r>
              <a:rPr lang="en-US"/>
              <a:t>Antony van Leeuwenhoek is a good counter-example</a:t>
            </a:r>
          </a:p>
          <a:p>
            <a:endParaRPr lang="en-US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64498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About the SAM file produced by BWA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32759"/>
            <a:ext cx="8229600" cy="5418009"/>
          </a:xfrm>
        </p:spPr>
        <p:txBody>
          <a:bodyPr>
            <a:normAutofit/>
          </a:bodyPr>
          <a:lstStyle/>
          <a:p>
            <a:r>
              <a:rPr lang="en-US" dirty="0" smtClean="0"/>
              <a:t>It contains </a:t>
            </a:r>
            <a:r>
              <a:rPr lang="en-US" b="1" dirty="0" smtClean="0"/>
              <a:t>all</a:t>
            </a:r>
            <a:r>
              <a:rPr lang="en-US" dirty="0" smtClean="0"/>
              <a:t> the reads &gt;&gt; the Picard/GATK paradigm: information is annotated (and not filtered)</a:t>
            </a:r>
          </a:p>
          <a:p>
            <a:pPr lvl="1"/>
            <a:r>
              <a:rPr lang="en-US" dirty="0" smtClean="0"/>
              <a:t>unique</a:t>
            </a:r>
          </a:p>
          <a:p>
            <a:pPr lvl="1"/>
            <a:r>
              <a:rPr lang="en-US" dirty="0" smtClean="0"/>
              <a:t>ambiguous</a:t>
            </a:r>
          </a:p>
          <a:p>
            <a:pPr lvl="1"/>
            <a:r>
              <a:rPr lang="en-US" dirty="0" smtClean="0"/>
              <a:t>unmapped</a:t>
            </a:r>
          </a:p>
          <a:p>
            <a:r>
              <a:rPr lang="en-US" dirty="0" smtClean="0"/>
              <a:t>It has a number of short comings</a:t>
            </a:r>
          </a:p>
          <a:p>
            <a:pPr lvl="1"/>
            <a:r>
              <a:rPr lang="en-US" dirty="0" smtClean="0"/>
              <a:t>it takes a lot of space </a:t>
            </a:r>
            <a:r>
              <a:rPr lang="en-US" dirty="0" smtClean="0">
                <a:sym typeface="Wingdings"/>
              </a:rPr>
              <a:t> convert to BAM</a:t>
            </a:r>
            <a:endParaRPr lang="en-US" dirty="0" smtClean="0"/>
          </a:p>
          <a:p>
            <a:pPr lvl="1"/>
            <a:r>
              <a:rPr lang="en-US" dirty="0" smtClean="0"/>
              <a:t>the mates are not fully updated on each others existence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fixmate</a:t>
            </a:r>
            <a:endParaRPr lang="en-US" dirty="0" smtClean="0"/>
          </a:p>
          <a:p>
            <a:pPr lvl="1"/>
            <a:r>
              <a:rPr lang="en-US" dirty="0" smtClean="0"/>
              <a:t>it is not sorted </a:t>
            </a:r>
            <a:r>
              <a:rPr lang="en-US" dirty="0" smtClean="0">
                <a:sym typeface="Wingdings"/>
              </a:rPr>
              <a:t> sort</a:t>
            </a:r>
          </a:p>
          <a:p>
            <a:pPr lvl="1"/>
            <a:r>
              <a:rPr lang="en-US" dirty="0" smtClean="0">
                <a:sym typeface="Wingdings"/>
              </a:rPr>
              <a:t>it contains PCR duplicates  </a:t>
            </a:r>
            <a:r>
              <a:rPr lang="en-US" dirty="0"/>
              <a:t>mark or remove </a:t>
            </a:r>
            <a:r>
              <a:rPr lang="en-US" dirty="0" smtClean="0"/>
              <a:t>duplicates</a:t>
            </a:r>
          </a:p>
          <a:p>
            <a:pPr lvl="1"/>
            <a:r>
              <a:rPr lang="en-US" dirty="0" smtClean="0"/>
              <a:t>it does not contain meta-data on the reads (sample, sequencer, </a:t>
            </a:r>
            <a:r>
              <a:rPr lang="en-US" dirty="0" err="1" smtClean="0"/>
              <a:t>etc</a:t>
            </a:r>
            <a:r>
              <a:rPr lang="en-US" dirty="0" smtClean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1819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3997" y="62973"/>
            <a:ext cx="9034941" cy="733983"/>
          </a:xfrm>
        </p:spPr>
        <p:txBody>
          <a:bodyPr>
            <a:normAutofit/>
          </a:bodyPr>
          <a:lstStyle/>
          <a:p>
            <a:r>
              <a:rPr lang="en-US" dirty="0" smtClean="0"/>
              <a:t>What tools can I use to manipulate the data?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6811" y="1016400"/>
            <a:ext cx="8229600" cy="527651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Two alternative software packages for doing this</a:t>
            </a:r>
          </a:p>
          <a:p>
            <a:pPr lvl="1"/>
            <a:r>
              <a:rPr lang="en-US" dirty="0" err="1" smtClean="0"/>
              <a:t>samtools</a:t>
            </a:r>
            <a:endParaRPr lang="en-US" dirty="0"/>
          </a:p>
          <a:p>
            <a:pPr lvl="2"/>
            <a:r>
              <a:rPr lang="en-US" dirty="0"/>
              <a:t>basic</a:t>
            </a:r>
          </a:p>
          <a:p>
            <a:pPr lvl="2"/>
            <a:r>
              <a:rPr lang="en-US" dirty="0"/>
              <a:t>easy to use</a:t>
            </a:r>
          </a:p>
          <a:p>
            <a:pPr lvl="1"/>
            <a:r>
              <a:rPr lang="en-US" dirty="0" err="1"/>
              <a:t>picard</a:t>
            </a:r>
            <a:endParaRPr lang="en-US" dirty="0"/>
          </a:p>
          <a:p>
            <a:pPr lvl="2"/>
            <a:r>
              <a:rPr lang="en-US" dirty="0"/>
              <a:t>advanced functionality</a:t>
            </a:r>
          </a:p>
          <a:p>
            <a:pPr lvl="2"/>
            <a:r>
              <a:rPr lang="en-US" dirty="0"/>
              <a:t>used by GATK team </a:t>
            </a:r>
          </a:p>
          <a:p>
            <a:r>
              <a:rPr lang="en-US" dirty="0" smtClean="0"/>
              <a:t>For simple tasks like viewing, indexing, sorting </a:t>
            </a:r>
            <a:r>
              <a:rPr lang="en-US" dirty="0" smtClean="0">
                <a:sym typeface="Wingdings"/>
              </a:rPr>
              <a:t> </a:t>
            </a:r>
            <a:r>
              <a:rPr lang="en-US" dirty="0" err="1" smtClean="0">
                <a:sym typeface="Wingdings"/>
              </a:rPr>
              <a:t>samtools</a:t>
            </a:r>
            <a:endParaRPr lang="en-US" dirty="0" smtClean="0">
              <a:sym typeface="Wingdings"/>
            </a:endParaRPr>
          </a:p>
          <a:p>
            <a:r>
              <a:rPr lang="en-US" dirty="0" smtClean="0">
                <a:sym typeface="Wingdings"/>
              </a:rPr>
              <a:t>For more advanced tasks and preparing for downstream analysis  Picard due to GATKs </a:t>
            </a:r>
            <a:r>
              <a:rPr lang="en-US" dirty="0" err="1" smtClean="0">
                <a:sym typeface="Wingdings"/>
              </a:rPr>
              <a:t>pickyness</a:t>
            </a:r>
          </a:p>
          <a:p>
            <a:endParaRPr lang="en-US" dirty="0" err="1">
              <a:sym typeface="Wingdings"/>
            </a:endParaRPr>
          </a:p>
          <a:p>
            <a:r>
              <a:rPr lang="en-US" dirty="0" err="1">
                <a:sym typeface="Wingdings"/>
              </a:rPr>
              <a:t>These tools will be introduced in more detail in the practicals</a:t>
            </a:r>
          </a:p>
          <a:p>
            <a:endParaRPr lang="en-US" dirty="0" err="1">
              <a:sym typeface="Wingdings"/>
            </a:endParaRPr>
          </a:p>
          <a:p>
            <a:r>
              <a:rPr lang="en-US" b="1" dirty="0"/>
              <a:t>Brief practical: Take a look at your SAM file</a:t>
            </a:r>
          </a:p>
          <a:p>
            <a:endParaRPr lang="en-US" dirty="0" smtClean="0">
              <a:sym typeface="Wingdings"/>
            </a:endParaRPr>
          </a:p>
        </p:txBody>
      </p:sp>
    </p:spTree>
    <p:extLst>
      <p:ext uri="{BB962C8B-B14F-4D97-AF65-F5344CB8AC3E}">
        <p14:creationId xmlns:p14="http://schemas.microsoft.com/office/powerpoint/2010/main" val="23814369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063390" y="2669024"/>
            <a:ext cx="4664735" cy="475378"/>
            <a:chOff x="141738" y="4882548"/>
            <a:chExt cx="8901561" cy="1153341"/>
          </a:xfrm>
        </p:grpSpPr>
        <p:sp>
          <p:nvSpPr>
            <p:cNvPr id="5" name="Rectangle 4"/>
            <p:cNvSpPr/>
            <p:nvPr/>
          </p:nvSpPr>
          <p:spPr>
            <a:xfrm>
              <a:off x="141738" y="4882548"/>
              <a:ext cx="861299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FASTQ</a:t>
              </a:r>
              <a:endParaRPr lang="en-US" sz="800" dirty="0"/>
            </a:p>
          </p:txBody>
        </p:sp>
        <p:sp>
          <p:nvSpPr>
            <p:cNvPr id="6" name="Rounded Rectangle 5"/>
            <p:cNvSpPr/>
            <p:nvPr/>
          </p:nvSpPr>
          <p:spPr>
            <a:xfrm>
              <a:off x="1129607" y="5072338"/>
              <a:ext cx="1226253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Mapping</a:t>
              </a:r>
              <a:br>
                <a:rPr lang="en-US" sz="800" dirty="0" smtClean="0"/>
              </a:br>
              <a:r>
                <a:rPr lang="en-US" sz="800" dirty="0" smtClean="0"/>
                <a:t>(BWA)</a:t>
              </a:r>
              <a:endParaRPr lang="en-US" sz="8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2516727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SAM</a:t>
              </a:r>
              <a:endParaRPr lang="en-US" sz="800" dirty="0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3538892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/>
                <a:t>HouseKeeping</a:t>
              </a:r>
              <a:r>
                <a:rPr lang="en-US" sz="800" dirty="0" smtClean="0"/>
                <a:t/>
              </a:r>
              <a:br>
                <a:rPr lang="en-US" sz="800" dirty="0" smtClean="0"/>
              </a:br>
              <a:r>
                <a:rPr lang="en-US" sz="800" dirty="0" smtClean="0"/>
                <a:t>(</a:t>
              </a:r>
              <a:r>
                <a:rPr lang="en-US" sz="800" dirty="0" err="1" smtClean="0"/>
                <a:t>samtools</a:t>
              </a:r>
              <a:r>
                <a:rPr lang="en-US" sz="800" dirty="0" smtClean="0"/>
                <a:t>)</a:t>
              </a:r>
              <a:endParaRPr lang="en-US" sz="800" dirty="0"/>
            </a:p>
          </p:txBody>
        </p:sp>
        <p:sp>
          <p:nvSpPr>
            <p:cNvPr id="9" name="Rounded Rectangle 8"/>
            <p:cNvSpPr/>
            <p:nvPr/>
          </p:nvSpPr>
          <p:spPr>
            <a:xfrm>
              <a:off x="6371530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Variant calling</a:t>
              </a:r>
              <a:br>
                <a:rPr lang="en-US" sz="800" dirty="0" smtClean="0"/>
              </a:br>
              <a:r>
                <a:rPr lang="en-US" sz="800" dirty="0" smtClean="0"/>
                <a:t>(</a:t>
              </a:r>
              <a:r>
                <a:rPr lang="en-US" sz="800" dirty="0" err="1" smtClean="0"/>
                <a:t>bcftools</a:t>
              </a:r>
              <a:r>
                <a:rPr lang="en-US" sz="800" dirty="0" smtClean="0"/>
                <a:t>)</a:t>
              </a:r>
              <a:endParaRPr lang="en-US" sz="800" dirty="0"/>
            </a:p>
          </p:txBody>
        </p:sp>
        <p:sp>
          <p:nvSpPr>
            <p:cNvPr id="10" name="Rectangle 9"/>
            <p:cNvSpPr/>
            <p:nvPr/>
          </p:nvSpPr>
          <p:spPr>
            <a:xfrm>
              <a:off x="5349365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/>
                <a:t>S</a:t>
              </a:r>
              <a:r>
                <a:rPr lang="en-US" sz="800" dirty="0" smtClean="0"/>
                <a:t>orted BAM</a:t>
              </a:r>
              <a:endParaRPr lang="en-US" sz="800" dirty="0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2001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VCF file</a:t>
              </a:r>
              <a:endParaRPr lang="en-US" sz="800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Computing advanced metrics – </a:t>
            </a:r>
            <a:r>
              <a:rPr lang="en-US" dirty="0" err="1" smtClean="0"/>
              <a:t>picard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grpSp>
        <p:nvGrpSpPr>
          <p:cNvPr id="13" name="Group 12"/>
          <p:cNvGrpSpPr/>
          <p:nvPr/>
        </p:nvGrpSpPr>
        <p:grpSpPr>
          <a:xfrm>
            <a:off x="2077345" y="2669024"/>
            <a:ext cx="4664735" cy="475378"/>
            <a:chOff x="141738" y="4882548"/>
            <a:chExt cx="8901561" cy="1153341"/>
          </a:xfrm>
        </p:grpSpPr>
        <p:sp>
          <p:nvSpPr>
            <p:cNvPr id="14" name="Rectangle 13"/>
            <p:cNvSpPr/>
            <p:nvPr/>
          </p:nvSpPr>
          <p:spPr>
            <a:xfrm>
              <a:off x="141738" y="4882548"/>
              <a:ext cx="861299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FASTQ</a:t>
              </a:r>
              <a:endParaRPr lang="en-US" sz="800" dirty="0"/>
            </a:p>
          </p:txBody>
        </p:sp>
        <p:sp>
          <p:nvSpPr>
            <p:cNvPr id="15" name="Rounded Rectangle 14"/>
            <p:cNvSpPr/>
            <p:nvPr/>
          </p:nvSpPr>
          <p:spPr>
            <a:xfrm>
              <a:off x="1129607" y="5072338"/>
              <a:ext cx="1226253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Mapping</a:t>
              </a:r>
              <a:br>
                <a:rPr lang="en-US" sz="800" dirty="0" smtClean="0"/>
              </a:br>
              <a:r>
                <a:rPr lang="en-US" sz="800" dirty="0" smtClean="0"/>
                <a:t>(BWA)</a:t>
              </a:r>
              <a:endParaRPr lang="en-US" sz="800" dirty="0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516727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SAM</a:t>
              </a:r>
              <a:endParaRPr lang="en-US" sz="800" dirty="0"/>
            </a:p>
          </p:txBody>
        </p:sp>
        <p:sp>
          <p:nvSpPr>
            <p:cNvPr id="17" name="Rounded Rectangle 16"/>
            <p:cNvSpPr/>
            <p:nvPr/>
          </p:nvSpPr>
          <p:spPr>
            <a:xfrm>
              <a:off x="3538892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err="1" smtClean="0"/>
                <a:t>HouseKeeping</a:t>
              </a:r>
              <a:r>
                <a:rPr lang="en-US" sz="800" dirty="0" smtClean="0"/>
                <a:t/>
              </a:r>
              <a:br>
                <a:rPr lang="en-US" sz="800" dirty="0" smtClean="0"/>
              </a:br>
              <a:r>
                <a:rPr lang="en-US" sz="800" dirty="0" smtClean="0"/>
                <a:t>&amp; refinement</a:t>
              </a:r>
              <a:endParaRPr lang="en-US" sz="800" dirty="0"/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6371530" y="5072338"/>
              <a:ext cx="1649606" cy="773760"/>
            </a:xfrm>
            <a:prstGeom prst="roundRect">
              <a:avLst/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Variant calling</a:t>
              </a:r>
              <a:br>
                <a:rPr lang="en-US" sz="800" dirty="0" smtClean="0"/>
              </a:br>
              <a:r>
                <a:rPr lang="en-US" sz="800" dirty="0" smtClean="0"/>
                <a:t>(</a:t>
              </a:r>
              <a:r>
                <a:rPr lang="en-US" sz="800" dirty="0" err="1" smtClean="0"/>
                <a:t>gatk</a:t>
              </a:r>
              <a:r>
                <a:rPr lang="en-US" sz="800" dirty="0" smtClean="0"/>
                <a:t>)</a:t>
              </a:r>
              <a:endParaRPr lang="en-US" sz="800" dirty="0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5349365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BAM</a:t>
              </a:r>
              <a:endParaRPr lang="en-US" sz="800" dirty="0"/>
            </a:p>
          </p:txBody>
        </p:sp>
        <p:sp>
          <p:nvSpPr>
            <p:cNvPr id="20" name="Rectangle 19"/>
            <p:cNvSpPr/>
            <p:nvPr/>
          </p:nvSpPr>
          <p:spPr>
            <a:xfrm>
              <a:off x="8182001" y="4882548"/>
              <a:ext cx="861298" cy="1153341"/>
            </a:xfrm>
            <a:prstGeom prst="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800" dirty="0" smtClean="0"/>
                <a:t>VCF file</a:t>
              </a:r>
              <a:endParaRPr lang="en-US" sz="800" dirty="0"/>
            </a:p>
          </p:txBody>
        </p:sp>
      </p:grpSp>
      <p:sp>
        <p:nvSpPr>
          <p:cNvPr id="12" name="Oval 11"/>
          <p:cNvSpPr/>
          <p:nvPr/>
        </p:nvSpPr>
        <p:spPr>
          <a:xfrm>
            <a:off x="4573232" y="2542123"/>
            <a:ext cx="905094" cy="72011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47749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 overview of exome capture – weak points</a:t>
            </a:r>
          </a:p>
        </p:txBody>
      </p:sp>
      <p:pic>
        <p:nvPicPr>
          <p:cNvPr id="4" name="Picture 3" descr="seqcap_ez_protocol.gi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23" y="1060713"/>
            <a:ext cx="2334707" cy="563442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153825" y="1186318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Sonication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152720" y="1659729"/>
            <a:ext cx="15908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Library prep (sequencing adaptors on)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152720" y="2915832"/>
            <a:ext cx="15908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Hybridisation to probes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193480" y="3724203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Bead capture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220285" y="4811722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Amplification</a:t>
            </a:r>
          </a:p>
        </p:txBody>
      </p:sp>
      <p:sp>
        <p:nvSpPr>
          <p:cNvPr id="10" name="Right Brace 9"/>
          <p:cNvSpPr/>
          <p:nvPr/>
        </p:nvSpPr>
        <p:spPr>
          <a:xfrm>
            <a:off x="4811152" y="1186318"/>
            <a:ext cx="421965" cy="1396741"/>
          </a:xfrm>
          <a:prstGeom prst="righ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6237876" y="1720823"/>
            <a:ext cx="1923580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Fragment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692527" y="1732528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Adapt</a:t>
            </a:r>
          </a:p>
        </p:txBody>
      </p:sp>
      <p:cxnSp>
        <p:nvCxnSpPr>
          <p:cNvPr id="20" name="Straight Arrow Connector 19"/>
          <p:cNvCxnSpPr/>
          <p:nvPr/>
        </p:nvCxnSpPr>
        <p:spPr>
          <a:xfrm flipV="1">
            <a:off x="6237876" y="1624784"/>
            <a:ext cx="781478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7368229" y="1624784"/>
            <a:ext cx="767526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 flipV="1">
            <a:off x="6236771" y="2009588"/>
            <a:ext cx="781478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 flipH="1">
            <a:off x="6767059" y="2093330"/>
            <a:ext cx="767526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 flipV="1">
            <a:off x="6221711" y="2465283"/>
            <a:ext cx="1062646" cy="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>
            <a:off x="6032500" y="2529756"/>
            <a:ext cx="1023727" cy="112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5" name="TextBox 34"/>
          <p:cNvSpPr txBox="1"/>
          <p:nvPr/>
        </p:nvSpPr>
        <p:spPr>
          <a:xfrm>
            <a:off x="5233117" y="898484"/>
            <a:ext cx="391088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</a:t>
            </a:r>
            <a:r>
              <a:rPr lang="en-US"/>
              <a:t>: </a:t>
            </a:r>
            <a:r>
              <a:rPr lang="en-US" b="1">
                <a:solidFill>
                  <a:srgbClr val="FF0000"/>
                </a:solidFill>
              </a:rPr>
              <a:t>error in sonication </a:t>
            </a:r>
            <a:r>
              <a:rPr lang="en-US"/>
              <a:t>&gt;&gt; adaptor seq in reads &gt;&gt; </a:t>
            </a:r>
            <a:r>
              <a:rPr lang="en-US" b="1">
                <a:solidFill>
                  <a:srgbClr val="FF0000"/>
                </a:solidFill>
              </a:rPr>
              <a:t>unmapped reads</a:t>
            </a:r>
          </a:p>
        </p:txBody>
      </p:sp>
      <p:sp>
        <p:nvSpPr>
          <p:cNvPr id="36" name="Right Arrow 35"/>
          <p:cNvSpPr/>
          <p:nvPr/>
        </p:nvSpPr>
        <p:spPr>
          <a:xfrm>
            <a:off x="4811152" y="3196097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TextBox 36"/>
          <p:cNvSpPr txBox="1"/>
          <p:nvPr/>
        </p:nvSpPr>
        <p:spPr>
          <a:xfrm>
            <a:off x="5678572" y="3078832"/>
            <a:ext cx="326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Possible biases in sequences that hybridise &gt;&gt; </a:t>
            </a:r>
            <a:r>
              <a:rPr lang="en-US" b="1">
                <a:solidFill>
                  <a:srgbClr val="FF0000"/>
                </a:solidFill>
              </a:rPr>
              <a:t>coverage bias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649557" y="3733684"/>
            <a:ext cx="326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Possible biases in sequences that elute &gt;&gt; </a:t>
            </a:r>
            <a:r>
              <a:rPr lang="en-US" b="1">
                <a:solidFill>
                  <a:srgbClr val="FF0000"/>
                </a:solidFill>
              </a:rPr>
              <a:t>coverage bias</a:t>
            </a:r>
          </a:p>
        </p:txBody>
      </p:sp>
      <p:sp>
        <p:nvSpPr>
          <p:cNvPr id="39" name="Right Arrow 38"/>
          <p:cNvSpPr/>
          <p:nvPr/>
        </p:nvSpPr>
        <p:spPr>
          <a:xfrm>
            <a:off x="4768182" y="3836992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ight Arrow 39"/>
          <p:cNvSpPr/>
          <p:nvPr/>
        </p:nvSpPr>
        <p:spPr>
          <a:xfrm>
            <a:off x="4836852" y="4910554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TextBox 40"/>
          <p:cNvSpPr txBox="1"/>
          <p:nvPr/>
        </p:nvSpPr>
        <p:spPr>
          <a:xfrm>
            <a:off x="5718227" y="4807246"/>
            <a:ext cx="326657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Possible biases in sequences that amplify </a:t>
            </a:r>
            <a:r>
              <a:rPr lang="en-US" b="1">
                <a:solidFill>
                  <a:srgbClr val="FF0000"/>
                </a:solidFill>
              </a:rPr>
              <a:t>&gt;&gt; sequence PCR duplicates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5692527" y="5838922"/>
            <a:ext cx="32665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Possible biases in sequences that bridge PCR &gt;&gt; </a:t>
            </a:r>
            <a:r>
              <a:rPr lang="en-US" b="1">
                <a:solidFill>
                  <a:srgbClr val="FF0000"/>
                </a:solidFill>
              </a:rPr>
              <a:t>coverage bias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3219180" y="5913198"/>
            <a:ext cx="15908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Sequencing</a:t>
            </a:r>
          </a:p>
        </p:txBody>
      </p:sp>
      <p:sp>
        <p:nvSpPr>
          <p:cNvPr id="44" name="Right Arrow 43"/>
          <p:cNvSpPr/>
          <p:nvPr/>
        </p:nvSpPr>
        <p:spPr>
          <a:xfrm>
            <a:off x="4835747" y="6025987"/>
            <a:ext cx="865210" cy="209351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/>
          <p:cNvSpPr/>
          <p:nvPr/>
        </p:nvSpPr>
        <p:spPr>
          <a:xfrm>
            <a:off x="6254211" y="2154424"/>
            <a:ext cx="1361895" cy="125611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Fragment</a:t>
            </a:r>
          </a:p>
        </p:txBody>
      </p:sp>
      <p:sp>
        <p:nvSpPr>
          <p:cNvPr id="46" name="Rectangle 45"/>
          <p:cNvSpPr/>
          <p:nvPr/>
        </p:nvSpPr>
        <p:spPr>
          <a:xfrm>
            <a:off x="6254210" y="2586280"/>
            <a:ext cx="830576" cy="165233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/>
              <a:t>Fragment</a:t>
            </a:r>
          </a:p>
        </p:txBody>
      </p:sp>
      <p:sp>
        <p:nvSpPr>
          <p:cNvPr id="47" name="Rectangle 46"/>
          <p:cNvSpPr/>
          <p:nvPr/>
        </p:nvSpPr>
        <p:spPr>
          <a:xfrm>
            <a:off x="8161456" y="1707904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Adapt</a:t>
            </a:r>
          </a:p>
        </p:txBody>
      </p:sp>
      <p:sp>
        <p:nvSpPr>
          <p:cNvPr id="48" name="Rectangle 47"/>
          <p:cNvSpPr/>
          <p:nvPr/>
        </p:nvSpPr>
        <p:spPr>
          <a:xfrm>
            <a:off x="7616107" y="2145777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Adapt</a:t>
            </a:r>
          </a:p>
        </p:txBody>
      </p:sp>
      <p:sp>
        <p:nvSpPr>
          <p:cNvPr id="49" name="Rectangle 48"/>
          <p:cNvSpPr/>
          <p:nvPr/>
        </p:nvSpPr>
        <p:spPr>
          <a:xfrm>
            <a:off x="7106324" y="2597520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Adapt</a:t>
            </a:r>
          </a:p>
        </p:txBody>
      </p:sp>
      <p:sp>
        <p:nvSpPr>
          <p:cNvPr id="50" name="Rectangle 49"/>
          <p:cNvSpPr/>
          <p:nvPr/>
        </p:nvSpPr>
        <p:spPr>
          <a:xfrm>
            <a:off x="5718227" y="2598239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Adapt</a:t>
            </a:r>
          </a:p>
        </p:txBody>
      </p:sp>
      <p:sp>
        <p:nvSpPr>
          <p:cNvPr id="51" name="Rectangle 50"/>
          <p:cNvSpPr/>
          <p:nvPr/>
        </p:nvSpPr>
        <p:spPr>
          <a:xfrm>
            <a:off x="5718227" y="2145777"/>
            <a:ext cx="545349" cy="15240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/>
              <a:t>Adapt</a:t>
            </a:r>
          </a:p>
        </p:txBody>
      </p:sp>
    </p:spTree>
    <p:extLst>
      <p:ext uri="{BB962C8B-B14F-4D97-AF65-F5344CB8AC3E}">
        <p14:creationId xmlns:p14="http://schemas.microsoft.com/office/powerpoint/2010/main" val="12550259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Metrics - Basic read classification </a:t>
            </a:r>
            <a:endParaRPr lang="en-US" dirty="0"/>
          </a:p>
        </p:txBody>
      </p:sp>
      <p:pic>
        <p:nvPicPr>
          <p:cNvPr id="5" name="Picture 4" descr="Screen shot 2011-10-23 at 9.28.34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62" y="3008991"/>
            <a:ext cx="4099856" cy="226346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476255" y="4768813"/>
            <a:ext cx="394204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Typical for repeats </a:t>
            </a:r>
          </a:p>
          <a:p>
            <a:pPr marL="285750" indent="-285750">
              <a:buFont typeface="Arial"/>
              <a:buChar char="•"/>
            </a:pPr>
            <a:r>
              <a:rPr lang="en-US"/>
              <a:t>Also possible for homologous regions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211359" y="3796349"/>
            <a:ext cx="44064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/>
              <a:t>Complex sequence with sufficient length should map uniquely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420331" y="1765024"/>
            <a:ext cx="5197526" cy="1754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•"/>
            </a:pPr>
            <a:r>
              <a:rPr lang="en-US"/>
              <a:t>Contamination from other species</a:t>
            </a:r>
          </a:p>
          <a:p>
            <a:pPr marL="285750" indent="-285750">
              <a:buFontTx/>
              <a:buChar char="•"/>
            </a:pPr>
            <a:r>
              <a:rPr lang="en-US"/>
              <a:t>Reads containing non-genomic DNA e.g. adaptors</a:t>
            </a:r>
          </a:p>
          <a:p>
            <a:pPr marL="285750" indent="-285750">
              <a:buFontTx/>
              <a:buChar char="•"/>
            </a:pPr>
            <a:r>
              <a:rPr lang="en-US"/>
              <a:t>PCR gunk</a:t>
            </a:r>
          </a:p>
          <a:p>
            <a:pPr marL="285750" indent="-285750">
              <a:buFontTx/>
              <a:buChar char="•"/>
            </a:pPr>
            <a:r>
              <a:rPr lang="en-US"/>
              <a:t>Reads with sequencing errors</a:t>
            </a:r>
          </a:p>
          <a:p>
            <a:pPr marL="285750" indent="-285750">
              <a:buFontTx/>
              <a:buChar char="•"/>
            </a:pPr>
            <a:r>
              <a:rPr lang="en-US"/>
              <a:t>Parts of the genome that are not assembled</a:t>
            </a:r>
          </a:p>
          <a:p>
            <a:pPr marL="285750" indent="-285750">
              <a:buFontTx/>
              <a:buChar char="•"/>
            </a:pPr>
            <a:r>
              <a:rPr lang="en-US"/>
              <a:t>Parts of sample affected by structural variation</a:t>
            </a:r>
          </a:p>
        </p:txBody>
      </p:sp>
    </p:spTree>
    <p:extLst>
      <p:ext uri="{BB962C8B-B14F-4D97-AF65-F5344CB8AC3E}">
        <p14:creationId xmlns:p14="http://schemas.microsoft.com/office/powerpoint/2010/main" val="40192976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Metrics – Insert sizes</a:t>
            </a:r>
            <a:endParaRPr lang="en-US" dirty="0"/>
          </a:p>
        </p:txBody>
      </p:sp>
      <p:pic>
        <p:nvPicPr>
          <p:cNvPr id="4" name="Picture 3" descr="metrics_insertSize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1205" y="1462905"/>
            <a:ext cx="4654959" cy="4654959"/>
          </a:xfrm>
          <a:prstGeom prst="rect">
            <a:avLst/>
          </a:prstGeom>
        </p:spPr>
      </p:pic>
      <p:pic>
        <p:nvPicPr>
          <p:cNvPr id="7" name="Picture 6" descr="insertSizeHistogram.pd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809" y="1462906"/>
            <a:ext cx="4654958" cy="4654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75565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Metrics - Coverage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19487" y="1016400"/>
            <a:ext cx="8566924" cy="1759457"/>
          </a:xfrm>
        </p:spPr>
        <p:txBody>
          <a:bodyPr>
            <a:normAutofit fontScale="92500"/>
          </a:bodyPr>
          <a:lstStyle/>
          <a:p>
            <a:r>
              <a:rPr lang="en-US" dirty="0" smtClean="0"/>
              <a:t>Even if doing Whole Genome Sequencing (WGS) &gt;&gt; coverage issues</a:t>
            </a:r>
          </a:p>
          <a:p>
            <a:pPr lvl="1"/>
            <a:r>
              <a:rPr lang="en-US" dirty="0" smtClean="0"/>
              <a:t>due to repetitive regions</a:t>
            </a:r>
          </a:p>
          <a:p>
            <a:pPr lvl="1"/>
            <a:r>
              <a:rPr lang="en-US" dirty="0" smtClean="0"/>
              <a:t>due to properties of the DNA e.g. GC content</a:t>
            </a:r>
          </a:p>
          <a:p>
            <a:r>
              <a:rPr lang="en-US" dirty="0" err="1" smtClean="0"/>
              <a:t>Exome</a:t>
            </a:r>
            <a:r>
              <a:rPr lang="en-US" dirty="0" smtClean="0"/>
              <a:t> sequencing &gt;&gt; Capture by </a:t>
            </a:r>
            <a:r>
              <a:rPr lang="en-US" dirty="0" err="1" smtClean="0"/>
              <a:t>hybridisation</a:t>
            </a:r>
            <a:endParaRPr lang="en-US" dirty="0"/>
          </a:p>
        </p:txBody>
      </p:sp>
      <p:pic>
        <p:nvPicPr>
          <p:cNvPr id="5" name="Picture 4" descr="Screen shot 2012-05-09 at 9.48.15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403" y="2937457"/>
            <a:ext cx="6762331" cy="326895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812734" y="5822560"/>
            <a:ext cx="973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Tile</a:t>
            </a:r>
            <a:endParaRPr lang="en-US" b="1" dirty="0"/>
          </a:p>
        </p:txBody>
      </p:sp>
      <p:sp>
        <p:nvSpPr>
          <p:cNvPr id="7" name="TextBox 6"/>
          <p:cNvSpPr txBox="1"/>
          <p:nvPr/>
        </p:nvSpPr>
        <p:spPr>
          <a:xfrm>
            <a:off x="7812734" y="5473200"/>
            <a:ext cx="113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Target</a:t>
            </a:r>
            <a:endParaRPr lang="en-US" b="1" dirty="0"/>
          </a:p>
        </p:txBody>
      </p:sp>
      <p:sp>
        <p:nvSpPr>
          <p:cNvPr id="8" name="TextBox 7"/>
          <p:cNvSpPr txBox="1"/>
          <p:nvPr/>
        </p:nvSpPr>
        <p:spPr>
          <a:xfrm>
            <a:off x="7812734" y="4030652"/>
            <a:ext cx="11316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Reads</a:t>
            </a:r>
            <a:endParaRPr lang="en-US" b="1" dirty="0"/>
          </a:p>
        </p:txBody>
      </p:sp>
      <p:sp>
        <p:nvSpPr>
          <p:cNvPr id="9" name="TextBox 8"/>
          <p:cNvSpPr txBox="1"/>
          <p:nvPr/>
        </p:nvSpPr>
        <p:spPr>
          <a:xfrm>
            <a:off x="7812734" y="2960019"/>
            <a:ext cx="1331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Coverage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321765936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Exome</a:t>
            </a:r>
            <a:r>
              <a:rPr lang="en-US" dirty="0" smtClean="0"/>
              <a:t> capture – The nature of the target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020425" y="1723590"/>
            <a:ext cx="2129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CCDS exon length distribution</a:t>
            </a:r>
            <a:endParaRPr lang="en-US" dirty="0"/>
          </a:p>
        </p:txBody>
      </p:sp>
      <p:pic>
        <p:nvPicPr>
          <p:cNvPr id="4" name="Picture 3" descr="Screen shot 2011-10-23 at 9.50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84" y="782423"/>
            <a:ext cx="3902359" cy="3198430"/>
          </a:xfrm>
          <a:prstGeom prst="rect">
            <a:avLst/>
          </a:prstGeom>
        </p:spPr>
      </p:pic>
      <p:pic>
        <p:nvPicPr>
          <p:cNvPr id="7" name="Picture 6" descr="Screen Shot 2012-11-20 at 2.34.05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9130" y="3962944"/>
            <a:ext cx="6089597" cy="2895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74983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Coverage metrics – Effect of GC content</a:t>
            </a:r>
            <a:endParaRPr lang="en-US" dirty="0"/>
          </a:p>
        </p:txBody>
      </p:sp>
      <p:pic>
        <p:nvPicPr>
          <p:cNvPr id="4" name="Picture 3" descr="Screen shot 2012-05-09 at 9.58.10 A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746" y="1118073"/>
            <a:ext cx="4465596" cy="5111225"/>
          </a:xfrm>
          <a:prstGeom prst="rect">
            <a:avLst/>
          </a:prstGeom>
        </p:spPr>
      </p:pic>
      <p:pic>
        <p:nvPicPr>
          <p:cNvPr id="5" name="Picture 4" descr="Screen shot 2012-05-09 at 10.05.47 A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4612" y="1675546"/>
            <a:ext cx="4219581" cy="1805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762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Duplicate metrics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1111" y="876300"/>
            <a:ext cx="8876797" cy="495158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701390" y="5847666"/>
            <a:ext cx="67673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Duplicates potentially introduce variant calling errors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520791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tx1"/>
        </a:solidFill>
        <a:effectLst/>
      </a:spPr>
      <a:bodyPr rtlCol="0" anchor="ctr"/>
      <a:lstStyle>
        <a:defPPr algn="ctr">
          <a:defRPr/>
        </a:defPPr>
      </a:lstStyle>
      <a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a:style>
    </a:spDef>
    <a:lnDef>
      <a:spPr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Default Theme.thmx</Template>
  <TotalTime>104702</TotalTime>
  <Words>6996</Words>
  <Application>Microsoft Macintosh PowerPoint</Application>
  <PresentationFormat>On-screen Show (4:3)</PresentationFormat>
  <Paragraphs>1205</Paragraphs>
  <Slides>113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14" baseType="lpstr">
      <vt:lpstr>Default Theme</vt:lpstr>
      <vt:lpstr>Variant Calling  (using High-throughput Sequencing Data)</vt:lpstr>
      <vt:lpstr>About the course</vt:lpstr>
      <vt:lpstr>PowerPoint Presentation</vt:lpstr>
      <vt:lpstr>Who is teaching?</vt:lpstr>
      <vt:lpstr>Our goal for the participants</vt:lpstr>
      <vt:lpstr>Themes running across the different modules</vt:lpstr>
      <vt:lpstr>PowerPoint Presentation</vt:lpstr>
      <vt:lpstr>PowerPoint Presentation</vt:lpstr>
      <vt:lpstr>Some thoughts about scientific problems vs. techniques</vt:lpstr>
      <vt:lpstr>PowerPoint Presentation</vt:lpstr>
      <vt:lpstr>So why variant calling?</vt:lpstr>
      <vt:lpstr>In a perfect world – Perfect sequencing</vt:lpstr>
      <vt:lpstr>PowerPoint Presentation</vt:lpstr>
      <vt:lpstr>A quick overview of the HTS workflow</vt:lpstr>
      <vt:lpstr>Variant sites</vt:lpstr>
      <vt:lpstr>Our pedagogical approach</vt:lpstr>
      <vt:lpstr>What do we aim to achieve with this approach</vt:lpstr>
      <vt:lpstr>Why do we need a “complex” pipeline?</vt:lpstr>
      <vt:lpstr>Choice of example dataset</vt:lpstr>
      <vt:lpstr>GSA team at the Broad Institute </vt:lpstr>
      <vt:lpstr>For each practical</vt:lpstr>
      <vt:lpstr>PowerPoint Presentation</vt:lpstr>
      <vt:lpstr>Other dos and donts</vt:lpstr>
      <vt:lpstr>Unix attitude</vt:lpstr>
      <vt:lpstr>Some useful unix shortcuts</vt:lpstr>
      <vt:lpstr>Organising your desktop</vt:lpstr>
      <vt:lpstr>software and dataset – setup and introduction</vt:lpstr>
      <vt:lpstr>Software and data installation – mini practical</vt:lpstr>
      <vt:lpstr>Introduction of datasets in inputData</vt:lpstr>
      <vt:lpstr>The reference genome</vt:lpstr>
      <vt:lpstr>Naming and ordering of chromosome/contigs</vt:lpstr>
      <vt:lpstr>The FASTQ reads: Motivating the simulation</vt:lpstr>
      <vt:lpstr>The simulation</vt:lpstr>
      <vt:lpstr>The simulated dataset</vt:lpstr>
      <vt:lpstr>Practical 01 – setting up your home directory</vt:lpstr>
      <vt:lpstr>Genetics 101</vt:lpstr>
      <vt:lpstr>Basic concepts – Take notes</vt:lpstr>
      <vt:lpstr>What is a gene?</vt:lpstr>
      <vt:lpstr>Distribution of Allele Count across 21 exomes</vt:lpstr>
      <vt:lpstr>Make a note about indel size distribution</vt:lpstr>
      <vt:lpstr>Mapping and alignment 101</vt:lpstr>
      <vt:lpstr>Mapping</vt:lpstr>
      <vt:lpstr>After mapping - Alignment</vt:lpstr>
      <vt:lpstr>Alignment</vt:lpstr>
      <vt:lpstr>EXOME CAPTURE – ESSENTIALS</vt:lpstr>
      <vt:lpstr>Sequencing a whole genome</vt:lpstr>
      <vt:lpstr>An overview of exome capture</vt:lpstr>
      <vt:lpstr>Practical 02 – calling variants in the blind</vt:lpstr>
      <vt:lpstr>IGV mini practical</vt:lpstr>
      <vt:lpstr>Sequence – ESSENTIALS</vt:lpstr>
      <vt:lpstr>Sequencing</vt:lpstr>
      <vt:lpstr>Fastq format – ESSENTIALS</vt:lpstr>
      <vt:lpstr>In a perfect world – Perfect sequencing</vt:lpstr>
      <vt:lpstr>Fastq format – fasta with qualities</vt:lpstr>
      <vt:lpstr>Different quality formulas and encodings</vt:lpstr>
      <vt:lpstr>Illumina sequence identifiers</vt:lpstr>
      <vt:lpstr>cleaning up fastq files (Not curriculum)</vt:lpstr>
      <vt:lpstr>An overview of exome capture</vt:lpstr>
      <vt:lpstr>The importance of clean up</vt:lpstr>
      <vt:lpstr>Chip-seq example</vt:lpstr>
      <vt:lpstr>Per cycle sequence content</vt:lpstr>
      <vt:lpstr>Per cycle sequence content</vt:lpstr>
      <vt:lpstr>Manipulating fasta and fastq files</vt:lpstr>
      <vt:lpstr>How to perform clean up</vt:lpstr>
      <vt:lpstr>Mapping with BWA</vt:lpstr>
      <vt:lpstr>Why mapping?</vt:lpstr>
      <vt:lpstr>http://www.cs.jhu.edu/~langmea/resources/bwt_fm.pdf</vt:lpstr>
      <vt:lpstr>Relationship to suffix array</vt:lpstr>
      <vt:lpstr>Reversing the BW transform</vt:lpstr>
      <vt:lpstr>How do we reverse BWT?</vt:lpstr>
      <vt:lpstr>FM index – key to searching a string</vt:lpstr>
      <vt:lpstr>Searching T</vt:lpstr>
      <vt:lpstr>Looking up offsets</vt:lpstr>
      <vt:lpstr>Application to read mapping</vt:lpstr>
      <vt:lpstr>What are desirable characteristics of a read mapper?</vt:lpstr>
      <vt:lpstr>Factors complicating mapping </vt:lpstr>
      <vt:lpstr>Different programs</vt:lpstr>
      <vt:lpstr>Mapping quality scores</vt:lpstr>
      <vt:lpstr>BWA</vt:lpstr>
      <vt:lpstr>Accuracy with varying indel sizes </vt:lpstr>
      <vt:lpstr>Runtime</vt:lpstr>
      <vt:lpstr>Words of caution about the comparison</vt:lpstr>
      <vt:lpstr>Alignment errors after mapping</vt:lpstr>
      <vt:lpstr>SAM format </vt:lpstr>
      <vt:lpstr>What does the SAM file look like?</vt:lpstr>
      <vt:lpstr>Inspecting one record</vt:lpstr>
      <vt:lpstr>Difference between 1-based and 0-based coordinates </vt:lpstr>
      <vt:lpstr>The FLAG column – a bit wise flag</vt:lpstr>
      <vt:lpstr>Introducing flags - What is a duplicate?</vt:lpstr>
      <vt:lpstr>About the SAM file produced by BWA</vt:lpstr>
      <vt:lpstr>What tools can I use to manipulate the data?</vt:lpstr>
      <vt:lpstr>Computing advanced metrics – picard</vt:lpstr>
      <vt:lpstr>An overview of exome capture – weak points</vt:lpstr>
      <vt:lpstr>Metrics - Basic read classification </vt:lpstr>
      <vt:lpstr>Metrics – Insert sizes</vt:lpstr>
      <vt:lpstr>Metrics - Coverage</vt:lpstr>
      <vt:lpstr>Exome capture – The nature of the target</vt:lpstr>
      <vt:lpstr>Coverage metrics – Effect of GC content</vt:lpstr>
      <vt:lpstr>Duplicate metrics</vt:lpstr>
      <vt:lpstr>021_generatingReports.bash</vt:lpstr>
      <vt:lpstr>VCF file - basics</vt:lpstr>
      <vt:lpstr>VCF format</vt:lpstr>
      <vt:lpstr>Columns of data lines</vt:lpstr>
      <vt:lpstr>REF and ALT</vt:lpstr>
      <vt:lpstr>REF and ALT</vt:lpstr>
      <vt:lpstr>Comparing VCF files: normalisation</vt:lpstr>
      <vt:lpstr>021_generatingReports.bash (part II: VCF file)</vt:lpstr>
      <vt:lpstr>Practical 022_workingWithFormats</vt:lpstr>
      <vt:lpstr>APPENDIX</vt:lpstr>
      <vt:lpstr>Overview of topics (not in chrono order)</vt:lpstr>
      <vt:lpstr>Comparison of different programs (optional)</vt:lpstr>
      <vt:lpstr>Accuracy with varying error rate</vt:lpstr>
      <vt:lpstr>Accuracy with varying indel frequency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Timothy Hughes</dc:creator>
  <cp:lastModifiedBy>Timothy Hughes</cp:lastModifiedBy>
  <cp:revision>273</cp:revision>
  <cp:lastPrinted>2015-10-01T14:22:19Z</cp:lastPrinted>
  <dcterms:created xsi:type="dcterms:W3CDTF">2012-05-02T09:04:58Z</dcterms:created>
  <dcterms:modified xsi:type="dcterms:W3CDTF">2015-10-05T19:42:17Z</dcterms:modified>
</cp:coreProperties>
</file>